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5"/>
  </p:sldMasterIdLst>
  <p:notesMasterIdLst>
    <p:notesMasterId r:id="rId44"/>
  </p:notesMasterIdLst>
  <p:sldIdLst>
    <p:sldId id="310" r:id="rId6"/>
    <p:sldId id="309" r:id="rId7"/>
    <p:sldId id="334" r:id="rId8"/>
    <p:sldId id="311" r:id="rId9"/>
    <p:sldId id="335" r:id="rId10"/>
    <p:sldId id="342" r:id="rId11"/>
    <p:sldId id="312" r:id="rId12"/>
    <p:sldId id="345" r:id="rId13"/>
    <p:sldId id="344" r:id="rId14"/>
    <p:sldId id="343" r:id="rId15"/>
    <p:sldId id="314" r:id="rId16"/>
    <p:sldId id="313" r:id="rId17"/>
    <p:sldId id="315" r:id="rId18"/>
    <p:sldId id="306" r:id="rId19"/>
    <p:sldId id="336" r:id="rId20"/>
    <p:sldId id="305" r:id="rId21"/>
    <p:sldId id="337" r:id="rId22"/>
    <p:sldId id="317" r:id="rId23"/>
    <p:sldId id="339" r:id="rId24"/>
    <p:sldId id="318" r:id="rId25"/>
    <p:sldId id="319" r:id="rId26"/>
    <p:sldId id="320" r:id="rId27"/>
    <p:sldId id="346" r:id="rId28"/>
    <p:sldId id="321" r:id="rId29"/>
    <p:sldId id="322" r:id="rId30"/>
    <p:sldId id="323" r:id="rId31"/>
    <p:sldId id="324" r:id="rId32"/>
    <p:sldId id="257" r:id="rId33"/>
    <p:sldId id="266" r:id="rId34"/>
    <p:sldId id="275" r:id="rId35"/>
    <p:sldId id="285" r:id="rId36"/>
    <p:sldId id="294" r:id="rId37"/>
    <p:sldId id="347" r:id="rId38"/>
    <p:sldId id="307" r:id="rId39"/>
    <p:sldId id="325" r:id="rId40"/>
    <p:sldId id="326" r:id="rId41"/>
    <p:sldId id="340" r:id="rId42"/>
    <p:sldId id="32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17" autoAdjust="0"/>
    <p:restoredTop sz="94660"/>
  </p:normalViewPr>
  <p:slideViewPr>
    <p:cSldViewPr snapToGrid="0">
      <p:cViewPr varScale="1">
        <p:scale>
          <a:sx n="88" d="100"/>
          <a:sy n="88" d="100"/>
        </p:scale>
        <p:origin x="58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36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32B10B-6CBD-4FBF-90F0-335DC2F3C029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83C375-7880-4DC7-8A99-76CB36C6A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83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3C375-7880-4DC7-8A99-76CB36C6A7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9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55C80-3530-4DF4-BD56-FA4228ED68A3}" type="datetime1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381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0A8A6-ADD3-4A56-9D06-4FD6D41F4FA2}" type="datetime1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26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BFFA-2192-4A06-BCCC-3899CBFB94C7}" type="datetime1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004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900" y="1732755"/>
            <a:ext cx="10515600" cy="4351338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23300" y="6356349"/>
            <a:ext cx="2743200" cy="365125"/>
          </a:xfrm>
        </p:spPr>
        <p:txBody>
          <a:bodyPr/>
          <a:lstStyle/>
          <a:p>
            <a:fld id="{C77AD6A5-6B62-4A24-A761-0A668048ACF2}" type="datetime1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3700" y="6356349"/>
            <a:ext cx="914400" cy="365125"/>
          </a:xfrm>
        </p:spPr>
        <p:txBody>
          <a:bodyPr/>
          <a:lstStyle/>
          <a:p>
            <a:fld id="{0BD74E15-7655-4B56-89B3-BCF84B579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76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3D2B-6684-4097-A6F4-3CAB10D94A9F}" type="datetime1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1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A44B-B39C-4149-BEAB-28317E8D7EB6}" type="datetime1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92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268F5-CAE5-461D-843D-93E6A8AC5519}" type="datetime1">
              <a:rPr lang="en-US" smtClean="0"/>
              <a:t>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78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D3F5A-A9F4-4089-BD44-826F42FE70AE}" type="datetime1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97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2B9A-CA65-4F10-9EA1-5D5F129DFE99}" type="datetime1">
              <a:rPr lang="en-US" smtClean="0"/>
              <a:t>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69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81A-7B43-49DD-88C2-B93D74A790C7}" type="datetime1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31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C70C-39DF-48DA-8678-03C869594CE3}" type="datetime1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36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54D4F-3126-4CFE-AF9D-6828388DEF31}" type="datetime1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74E15-7655-4B56-89B3-BCF84B579F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5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3037" y="1159099"/>
            <a:ext cx="9942490" cy="1442434"/>
          </a:xfrm>
        </p:spPr>
        <p:txBody>
          <a:bodyPr>
            <a:noAutofit/>
          </a:bodyPr>
          <a:lstStyle/>
          <a:p>
            <a:pPr rtl="1"/>
            <a:r>
              <a:rPr lang="fa-IR" sz="4000" dirty="0">
                <a:cs typeface="B Yagut" panose="00000400000000000000" pitchFamily="2" charset="-78"/>
              </a:rPr>
              <a:t>مراقبتهای ادغام یافته سلامت نوجوانان و مدارس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7726" y="3747752"/>
            <a:ext cx="7047963" cy="1841679"/>
          </a:xfrm>
        </p:spPr>
        <p:txBody>
          <a:bodyPr/>
          <a:lstStyle/>
          <a:p>
            <a:r>
              <a:rPr lang="fa-IR" sz="4000" dirty="0">
                <a:cs typeface="B Yagut" panose="00000400000000000000" pitchFamily="2" charset="-78"/>
              </a:rPr>
              <a:t>تحرک فیزیکی و فعاليت بدني درمدارس </a:t>
            </a:r>
            <a:endParaRPr lang="en-US" sz="4000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938" y="6396283"/>
            <a:ext cx="932645" cy="365125"/>
          </a:xfrm>
        </p:spPr>
        <p:txBody>
          <a:bodyPr/>
          <a:lstStyle/>
          <a:p>
            <a:fld id="{0BD74E15-7655-4B56-89B3-BCF84B579F69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6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64"/>
    </mc:Choice>
    <mc:Fallback xmlns="">
      <p:transition spd="slow" advTm="14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39" y="120429"/>
            <a:ext cx="7886700" cy="987156"/>
          </a:xfrm>
        </p:spPr>
        <p:txBody>
          <a:bodyPr/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انواع فعاليت </a:t>
            </a:r>
            <a:r>
              <a:rPr lang="fa-IR" sz="4000" dirty="0" smtClean="0">
                <a:cs typeface="B Yagut" panose="00000400000000000000" pitchFamily="2" charset="-78"/>
              </a:rPr>
              <a:t>بدني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186" y="1194181"/>
            <a:ext cx="11153104" cy="5309651"/>
          </a:xfrm>
        </p:spPr>
        <p:txBody>
          <a:bodyPr>
            <a:normAutofit fontScale="77500" lnSpcReduction="20000"/>
          </a:bodyPr>
          <a:lstStyle/>
          <a:p>
            <a:pPr algn="just" rtl="1">
              <a:lnSpc>
                <a:spcPct val="170000"/>
              </a:lnSpc>
            </a:pPr>
            <a:r>
              <a:rPr lang="fa-IR" sz="3600" dirty="0">
                <a:cs typeface="B Yagut" panose="00000400000000000000" pitchFamily="2" charset="-78"/>
              </a:rPr>
              <a:t>اگر شدت فعاليت بدني در حالت سكون را صفر و حداكثر توانايي فرد براي انجام فعاليت بدني را بصورت عدد 10 امتیاز دهی کنیم:</a:t>
            </a:r>
          </a:p>
          <a:p>
            <a:pPr algn="just">
              <a:lnSpc>
                <a:spcPct val="170000"/>
              </a:lnSpc>
            </a:pPr>
            <a:r>
              <a:rPr lang="fa-IR" sz="3600" dirty="0" smtClean="0">
                <a:cs typeface="B Yagut" panose="00000400000000000000" pitchFamily="2" charset="-78"/>
              </a:rPr>
              <a:t>از عدد </a:t>
            </a:r>
            <a:r>
              <a:rPr lang="fa-IR" sz="3600" dirty="0">
                <a:cs typeface="B Yagut" panose="00000400000000000000" pitchFamily="2" charset="-78"/>
              </a:rPr>
              <a:t>1تا </a:t>
            </a:r>
            <a:r>
              <a:rPr lang="fa-IR" sz="3600" dirty="0" smtClean="0">
                <a:cs typeface="B Yagut" panose="00000400000000000000" pitchFamily="2" charset="-78"/>
              </a:rPr>
              <a:t>4  فعاليت بدنی با شدت سبک </a:t>
            </a:r>
            <a:endParaRPr lang="fa-IR" sz="3600" dirty="0">
              <a:cs typeface="B Yagut" panose="00000400000000000000" pitchFamily="2" charset="-78"/>
            </a:endParaRPr>
          </a:p>
          <a:p>
            <a:pPr algn="just">
              <a:lnSpc>
                <a:spcPct val="170000"/>
              </a:lnSpc>
            </a:pPr>
            <a:r>
              <a:rPr lang="fa-IR" sz="3600" dirty="0">
                <a:cs typeface="B Yagut" panose="00000400000000000000" pitchFamily="2" charset="-78"/>
              </a:rPr>
              <a:t>عدد 5 یا 6 </a:t>
            </a:r>
            <a:r>
              <a:rPr lang="fa-IR" sz="3600" dirty="0" smtClean="0">
                <a:cs typeface="B Yagut" panose="00000400000000000000" pitchFamily="2" charset="-78"/>
              </a:rPr>
              <a:t> برای </a:t>
            </a:r>
            <a:r>
              <a:rPr lang="fa-IR" sz="3600" dirty="0">
                <a:cs typeface="B Yagut" panose="00000400000000000000" pitchFamily="2" charset="-78"/>
              </a:rPr>
              <a:t>فعالیت متوسط </a:t>
            </a:r>
            <a:endParaRPr lang="fa-IR" sz="3600" dirty="0" smtClean="0">
              <a:cs typeface="B Yagut" panose="00000400000000000000" pitchFamily="2" charset="-78"/>
            </a:endParaRPr>
          </a:p>
          <a:p>
            <a:pPr algn="just">
              <a:lnSpc>
                <a:spcPct val="170000"/>
              </a:lnSpc>
            </a:pPr>
            <a:r>
              <a:rPr lang="fa-IR" sz="3600" dirty="0" smtClean="0">
                <a:cs typeface="B Yagut" panose="00000400000000000000" pitchFamily="2" charset="-78"/>
              </a:rPr>
              <a:t>عدد 7 یا </a:t>
            </a:r>
            <a:r>
              <a:rPr lang="fa-IR" sz="3600" dirty="0">
                <a:cs typeface="B Yagut" panose="00000400000000000000" pitchFamily="2" charset="-78"/>
              </a:rPr>
              <a:t>8 </a:t>
            </a:r>
            <a:r>
              <a:rPr lang="fa-IR" sz="3600" dirty="0" smtClean="0">
                <a:cs typeface="B Yagut" panose="00000400000000000000" pitchFamily="2" charset="-78"/>
              </a:rPr>
              <a:t> فعاليت </a:t>
            </a:r>
            <a:r>
              <a:rPr lang="fa-IR" sz="3600" dirty="0">
                <a:cs typeface="B Yagut" panose="00000400000000000000" pitchFamily="2" charset="-78"/>
              </a:rPr>
              <a:t>بدنی شديد </a:t>
            </a:r>
          </a:p>
          <a:p>
            <a:pPr algn="just" rtl="1">
              <a:lnSpc>
                <a:spcPct val="170000"/>
              </a:lnSpc>
            </a:pPr>
            <a:r>
              <a:rPr lang="fa-IR" sz="3600" dirty="0">
                <a:cs typeface="B Yagut" panose="00000400000000000000" pitchFamily="2" charset="-78"/>
              </a:rPr>
              <a:t>عدد 9 و 10 فعالیت بدنی  خیلی شدید و طاقت فرسا (حداکثرظرفیت  و توان شخص)  است که نمی تواند زیاد ادامه داشته باشد.</a:t>
            </a:r>
          </a:p>
          <a:p>
            <a:pPr algn="r" rtl="1"/>
            <a:endParaRPr lang="fa-IR" sz="3600" dirty="0">
              <a:cs typeface="B Yagut" panose="00000400000000000000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87" y="2479316"/>
            <a:ext cx="3953814" cy="218283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6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66"/>
    </mc:Choice>
    <mc:Fallback xmlns="">
      <p:transition spd="slow" advTm="76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فعاليت بدنی </a:t>
            </a:r>
            <a:r>
              <a:rPr lang="fa-IR" sz="4000" dirty="0" smtClean="0">
                <a:cs typeface="B Yagut" panose="00000400000000000000" pitchFamily="2" charset="-78"/>
              </a:rPr>
              <a:t>سبک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398" y="1690688"/>
            <a:ext cx="11011436" cy="3670478"/>
          </a:xfrm>
        </p:spPr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فعالیتهایی که </a:t>
            </a:r>
            <a:r>
              <a:rPr lang="fa-IR" dirty="0">
                <a:cs typeface="B Yagut" panose="00000400000000000000" pitchFamily="2" charset="-78"/>
              </a:rPr>
              <a:t>تعداد تنفس و ضربان قلب افزایش محسوسی نداشته باشد.   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راه رفتن آهسته، </a:t>
            </a:r>
            <a:r>
              <a:rPr lang="fa-IR" dirty="0">
                <a:cs typeface="B Yagut" panose="00000400000000000000" pitchFamily="2" charset="-78"/>
              </a:rPr>
              <a:t>کارهای اداری مثل تایپ کردن و منشی </a:t>
            </a:r>
            <a:r>
              <a:rPr lang="fa-IR" dirty="0" smtClean="0">
                <a:cs typeface="B Yagut" panose="00000400000000000000" pitchFamily="2" charset="-78"/>
              </a:rPr>
              <a:t>گری، </a:t>
            </a:r>
            <a:r>
              <a:rPr lang="fa-IR" dirty="0">
                <a:cs typeface="B Yagut" panose="00000400000000000000" pitchFamily="2" charset="-78"/>
              </a:rPr>
              <a:t>نشستن در ماشین یا موتور سواری یا کارهای </a:t>
            </a:r>
            <a:r>
              <a:rPr lang="fa-IR" dirty="0" smtClean="0">
                <a:cs typeface="B Yagut" panose="00000400000000000000" pitchFamily="2" charset="-78"/>
              </a:rPr>
              <a:t>منزل </a:t>
            </a:r>
          </a:p>
          <a:p>
            <a:pPr algn="r" rt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217" y="3709115"/>
            <a:ext cx="4752304" cy="264723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5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54"/>
    </mc:Choice>
    <mc:Fallback xmlns="">
      <p:transition spd="slow" advTm="27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117" y="313612"/>
            <a:ext cx="7886700" cy="974276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فعاليت بدنی با شدت </a:t>
            </a:r>
            <a:r>
              <a:rPr lang="fa-IR" sz="4000" dirty="0" smtClean="0">
                <a:cs typeface="B Yagut" panose="00000400000000000000" pitchFamily="2" charset="-78"/>
              </a:rPr>
              <a:t>متوسط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648493"/>
            <a:ext cx="11248801" cy="4707856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فعاليتی </a:t>
            </a:r>
            <a:r>
              <a:rPr lang="fa-IR" dirty="0">
                <a:cs typeface="B Yagut" panose="00000400000000000000" pitchFamily="2" charset="-78"/>
              </a:rPr>
              <a:t>که منجر به افزايش تعداد ضربان قلب و دفعات تنفس در واحد زمان می </a:t>
            </a:r>
            <a:r>
              <a:rPr lang="fa-IR" dirty="0" smtClean="0">
                <a:cs typeface="B Yagut" panose="00000400000000000000" pitchFamily="2" charset="-78"/>
              </a:rPr>
              <a:t>شود؛ </a:t>
            </a:r>
            <a:r>
              <a:rPr lang="fa-IR" dirty="0">
                <a:cs typeface="B Yagut" panose="00000400000000000000" pitchFamily="2" charset="-78"/>
              </a:rPr>
              <a:t>معمولا" شخص عرق می کند</a:t>
            </a:r>
            <a:r>
              <a:rPr lang="fa-IR" dirty="0" smtClean="0">
                <a:cs typeface="B Yagut" panose="00000400000000000000" pitchFamily="2" charset="-78"/>
              </a:rPr>
              <a:t>.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اين افزايش تعداد دم و بازدم مانع صحبت کردن فرد در هنگام فعالیت  نمی شود ولی فرد نمی تواند آواز بخواند. مانند راه رفتن، اسکیت، دوچرخه سواري، شنا، بازي </a:t>
            </a:r>
            <a:r>
              <a:rPr lang="fa-IR" dirty="0" smtClean="0">
                <a:cs typeface="B Yagut" panose="00000400000000000000" pitchFamily="2" charset="-78"/>
              </a:rPr>
              <a:t>گروهی</a:t>
            </a:r>
            <a:endParaRPr lang="fa-IR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030" y="4677670"/>
            <a:ext cx="3607762" cy="203928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2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00"/>
    </mc:Choice>
    <mc:Fallback xmlns="">
      <p:transition spd="slow" advTm="42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488" y="210581"/>
            <a:ext cx="8296408" cy="1325563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فعاليت بدني شدید </a:t>
            </a:r>
            <a:r>
              <a:rPr lang="fa-IR" sz="4000" dirty="0" smtClean="0">
                <a:cs typeface="B Yagut" panose="00000400000000000000" pitchFamily="2" charset="-78"/>
              </a:rPr>
              <a:t>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217" y="1661375"/>
            <a:ext cx="11062951" cy="4185634"/>
          </a:xfrm>
        </p:spPr>
        <p:txBody>
          <a:bodyPr/>
          <a:lstStyle/>
          <a:p>
            <a:pPr algn="just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فعاليتی </a:t>
            </a:r>
            <a:r>
              <a:rPr lang="fa-IR" dirty="0">
                <a:cs typeface="B Yagut" panose="00000400000000000000" pitchFamily="2" charset="-78"/>
              </a:rPr>
              <a:t>که شخص در حين انجام آن به علت افزايش تعداد دفعات تنفس و نفس نفس زدن قادر به صحبت کردن یا تکلم بیش از سه یا چهار کلمه  نمی باشد. مانند دو یا فوتبال </a:t>
            </a:r>
            <a:endParaRPr lang="fa-IR" dirty="0" smtClean="0">
              <a:cs typeface="B Yagut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هر نوجوان 5 تا 18 ساله باید حداقل روزانه 60 دقیقه فعالیت بدنی متوسط </a:t>
            </a:r>
            <a:r>
              <a:rPr lang="fa-IR" dirty="0" smtClean="0">
                <a:cs typeface="B Yagut" panose="00000400000000000000" pitchFamily="2" charset="-78"/>
              </a:rPr>
              <a:t>یا شدید یا ترکیبی از این دو داشته </a:t>
            </a:r>
            <a:r>
              <a:rPr lang="fa-IR" dirty="0">
                <a:cs typeface="B Yagut" panose="00000400000000000000" pitchFamily="2" charset="-78"/>
              </a:rPr>
              <a:t>باشد. </a:t>
            </a:r>
          </a:p>
          <a:p>
            <a:pPr algn="just" rtl="1">
              <a:lnSpc>
                <a:spcPct val="150000"/>
              </a:lnSpc>
            </a:pPr>
            <a:endParaRPr lang="fa-IR" dirty="0">
              <a:cs typeface="B Yagut" panose="00000400000000000000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702" y="4253828"/>
            <a:ext cx="4706491" cy="246764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0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37"/>
    </mc:Choice>
    <mc:Fallback xmlns="">
      <p:transition spd="slow" advTm="60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7045" y="107549"/>
            <a:ext cx="7886700" cy="885420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وظایف والدین در فعالیت های بدنی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307" y="1223493"/>
            <a:ext cx="11075831" cy="5315421"/>
          </a:xfrm>
        </p:spPr>
        <p:txBody>
          <a:bodyPr>
            <a:noAutofit/>
          </a:bodyPr>
          <a:lstStyle/>
          <a:p>
            <a:pPr algn="r" rtl="1">
              <a:lnSpc>
                <a:spcPct val="200000"/>
              </a:lnSpc>
            </a:pPr>
            <a:r>
              <a:rPr lang="fa-IR" dirty="0">
                <a:cs typeface="B Yagut" panose="00000400000000000000" pitchFamily="2" charset="-78"/>
              </a:rPr>
              <a:t>خانواده برنامه لذت بخش و قابل اجرا داشته باشد.</a:t>
            </a:r>
          </a:p>
          <a:p>
            <a:pPr algn="r" rtl="1">
              <a:lnSpc>
                <a:spcPct val="200000"/>
              </a:lnSpc>
            </a:pPr>
            <a:r>
              <a:rPr lang="fa-IR" dirty="0">
                <a:cs typeface="B Yagut" panose="00000400000000000000" pitchFamily="2" charset="-78"/>
              </a:rPr>
              <a:t>ایجاد محیطی امن برای نوجوانان جهت بازی های گروهی با همسالان </a:t>
            </a:r>
          </a:p>
          <a:p>
            <a:pPr algn="r" rtl="1">
              <a:lnSpc>
                <a:spcPct val="200000"/>
              </a:lnSpc>
            </a:pPr>
            <a:r>
              <a:rPr lang="fa-IR" dirty="0">
                <a:cs typeface="B Yagut" panose="00000400000000000000" pitchFamily="2" charset="-78"/>
              </a:rPr>
              <a:t>نظارت و کنترل فعالیتهای نشسته (تلوزیون و کامپیوتر... حداکثر 2 ساعت)</a:t>
            </a:r>
          </a:p>
          <a:p>
            <a:pPr algn="r" rtl="1">
              <a:lnSpc>
                <a:spcPct val="200000"/>
              </a:lnSpc>
            </a:pPr>
            <a:r>
              <a:rPr lang="fa-IR" dirty="0">
                <a:cs typeface="B Yagut" panose="00000400000000000000" pitchFamily="2" charset="-78"/>
              </a:rPr>
              <a:t>تشویق به فعالیت در خانه و مدرسه </a:t>
            </a:r>
          </a:p>
          <a:p>
            <a:pPr algn="r" rtl="1">
              <a:lnSpc>
                <a:spcPct val="200000"/>
              </a:lnSpc>
            </a:pPr>
            <a:r>
              <a:rPr lang="fa-IR" dirty="0">
                <a:cs typeface="B Yagut" panose="00000400000000000000" pitchFamily="2" charset="-78"/>
              </a:rPr>
              <a:t>آموزش اینکه فعالیت بدنی نیازی به لباس مخصوص و مکان مخصوص ندارد.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5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475"/>
    </mc:Choice>
    <mc:Fallback xmlns="">
      <p:transition spd="slow" advTm="203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وظایف والدین در فعالیت های بدنی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066" y="1825625"/>
            <a:ext cx="11153104" cy="4530726"/>
          </a:xfrm>
        </p:spPr>
        <p:txBody>
          <a:bodyPr>
            <a:normAutofit fontScale="92500"/>
          </a:bodyPr>
          <a:lstStyle/>
          <a:p>
            <a:pPr algn="r" rtl="1">
              <a:lnSpc>
                <a:spcPct val="170000"/>
              </a:lnSpc>
            </a:pPr>
            <a:r>
              <a:rPr lang="fa-IR" sz="3000" dirty="0">
                <a:cs typeface="B Yagut" panose="00000400000000000000" pitchFamily="2" charset="-78"/>
              </a:rPr>
              <a:t>تشویق به شرکت در یک رشته ورزشی </a:t>
            </a:r>
          </a:p>
          <a:p>
            <a:pPr algn="justLow" rtl="1">
              <a:lnSpc>
                <a:spcPct val="170000"/>
              </a:lnSpc>
            </a:pPr>
            <a:r>
              <a:rPr lang="fa-IR" sz="3000" dirty="0">
                <a:cs typeface="B Yagut" panose="00000400000000000000" pitchFamily="2" charset="-78"/>
              </a:rPr>
              <a:t>مراقبت جهت استراحت بین فعالیت های شدید و آموزش پیشگیری و درمان گرمازدگی </a:t>
            </a:r>
          </a:p>
          <a:p>
            <a:pPr algn="r" rtl="1">
              <a:lnSpc>
                <a:spcPct val="170000"/>
              </a:lnSpc>
            </a:pPr>
            <a:r>
              <a:rPr lang="fa-IR" sz="3000" dirty="0">
                <a:cs typeface="B Yagut" panose="00000400000000000000" pitchFamily="2" charset="-78"/>
              </a:rPr>
              <a:t>توجه به سن شروع فعالیت ها و مسابقات ورزشی </a:t>
            </a:r>
          </a:p>
          <a:p>
            <a:pPr algn="r" rtl="1">
              <a:lnSpc>
                <a:spcPct val="170000"/>
              </a:lnSpc>
            </a:pPr>
            <a:r>
              <a:rPr lang="fa-IR" sz="3000" dirty="0">
                <a:cs typeface="B Yagut" panose="00000400000000000000" pitchFamily="2" charset="-78"/>
              </a:rPr>
              <a:t>فعالیت را به سه نوبت 10 -20دقیقه اي تقسیم (با شدت متوسط تا شدید، هر روز و دست کم   5 بار در هفته)</a:t>
            </a:r>
            <a:endParaRPr lang="en-US" sz="3000" dirty="0">
              <a:cs typeface="B Yagut" panose="00000400000000000000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6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39"/>
    </mc:Choice>
    <mc:Fallback xmlns="">
      <p:transition spd="slow" advTm="7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043" y="315489"/>
            <a:ext cx="7886700" cy="734872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سن شروع برخی فعالیت هاي </a:t>
            </a:r>
            <a:r>
              <a:rPr lang="fa-IR" sz="4000" dirty="0" smtClean="0">
                <a:cs typeface="B Yagut" panose="00000400000000000000" pitchFamily="2" charset="-78"/>
              </a:rPr>
              <a:t>ورزشی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4856" y="1319645"/>
            <a:ext cx="10354614" cy="5197064"/>
          </a:xfrm>
        </p:spPr>
        <p:txBody>
          <a:bodyPr>
            <a:normAutofit fontScale="25000" lnSpcReduction="20000"/>
          </a:bodyPr>
          <a:lstStyle/>
          <a:p>
            <a:pPr algn="r" rtl="1">
              <a:lnSpc>
                <a:spcPct val="170000"/>
              </a:lnSpc>
            </a:pPr>
            <a:r>
              <a:rPr lang="fa-IR" sz="11200" dirty="0">
                <a:cs typeface="B Yagut" panose="00000400000000000000" pitchFamily="2" charset="-78"/>
              </a:rPr>
              <a:t>ژیمناستیک در دختران  6 تا 8 سالگی و در پسران 8 تا 9سالگی </a:t>
            </a:r>
          </a:p>
          <a:p>
            <a:pPr algn="r" rtl="1">
              <a:lnSpc>
                <a:spcPct val="170000"/>
              </a:lnSpc>
            </a:pPr>
            <a:r>
              <a:rPr lang="fa-IR" sz="11200" dirty="0">
                <a:cs typeface="B Yagut" panose="00000400000000000000" pitchFamily="2" charset="-78"/>
              </a:rPr>
              <a:t>شنا در سنین 6 تا 8 سالگی</a:t>
            </a:r>
          </a:p>
          <a:p>
            <a:pPr algn="r" rtl="1">
              <a:lnSpc>
                <a:spcPct val="170000"/>
              </a:lnSpc>
            </a:pPr>
            <a:r>
              <a:rPr lang="fa-IR" sz="11200" dirty="0">
                <a:cs typeface="B Yagut" panose="00000400000000000000" pitchFamily="2" charset="-78"/>
              </a:rPr>
              <a:t>اسکی و تنیس در سنین 7 تا 8 سالگی </a:t>
            </a:r>
          </a:p>
          <a:p>
            <a:pPr algn="r" rtl="1">
              <a:lnSpc>
                <a:spcPct val="170000"/>
              </a:lnSpc>
            </a:pPr>
            <a:r>
              <a:rPr lang="fa-IR" sz="11200" dirty="0">
                <a:cs typeface="B Yagut" panose="00000400000000000000" pitchFamily="2" charset="-78"/>
              </a:rPr>
              <a:t>تنیس روي میز در سنین 8 تا 9 سالگی</a:t>
            </a:r>
          </a:p>
          <a:p>
            <a:pPr algn="r" rtl="1">
              <a:lnSpc>
                <a:spcPct val="170000"/>
              </a:lnSpc>
            </a:pPr>
            <a:r>
              <a:rPr lang="fa-IR" sz="11200" dirty="0">
                <a:cs typeface="B Yagut" panose="00000400000000000000" pitchFamily="2" charset="-78"/>
              </a:rPr>
              <a:t>جودو در سنین  8 تا 10سالگی</a:t>
            </a:r>
          </a:p>
          <a:p>
            <a:pPr algn="r" rtl="1">
              <a:lnSpc>
                <a:spcPct val="170000"/>
              </a:lnSpc>
            </a:pPr>
            <a:r>
              <a:rPr lang="fa-IR" sz="11200" dirty="0">
                <a:cs typeface="B Yagut" panose="00000400000000000000" pitchFamily="2" charset="-78"/>
              </a:rPr>
              <a:t>فوتبال، </a:t>
            </a:r>
            <a:r>
              <a:rPr lang="fa-IR" sz="11200" dirty="0" smtClean="0">
                <a:cs typeface="B Yagut" panose="00000400000000000000" pitchFamily="2" charset="-78"/>
              </a:rPr>
              <a:t>بدمینتون، </a:t>
            </a:r>
            <a:r>
              <a:rPr lang="fa-IR" sz="11200" dirty="0">
                <a:cs typeface="B Yagut" panose="00000400000000000000" pitchFamily="2" charset="-78"/>
              </a:rPr>
              <a:t>بسکتبال، والیبال، دو سرعت در سنین 10 تا 12 سالگی</a:t>
            </a:r>
            <a:r>
              <a:rPr lang="fa-IR" sz="7000" dirty="0">
                <a:cs typeface="B Yagut" panose="00000400000000000000" pitchFamily="2" charset="-78"/>
              </a:rPr>
              <a:t/>
            </a:r>
            <a:br>
              <a:rPr lang="fa-IR" sz="7000" dirty="0">
                <a:cs typeface="B Yagut" panose="00000400000000000000" pitchFamily="2" charset="-78"/>
              </a:rPr>
            </a:br>
            <a:endParaRPr lang="fa-IR" b="1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22"/>
    </mc:Choice>
    <mc:Fallback xmlns="">
      <p:transition spd="slow" advTm="26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608" y="146187"/>
            <a:ext cx="8154742" cy="1193217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ادامه- سن شروع برخی فعالیت هاي </a:t>
            </a:r>
            <a:r>
              <a:rPr lang="fa-IR" sz="4000" dirty="0" smtClean="0">
                <a:cs typeface="B Yagut" panose="00000400000000000000" pitchFamily="2" charset="-78"/>
              </a:rPr>
              <a:t>ورزشی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1" y="1493949"/>
            <a:ext cx="11300318" cy="5125792"/>
          </a:xfrm>
        </p:spPr>
        <p:txBody>
          <a:bodyPr>
            <a:normAutofit fontScale="70000" lnSpcReduction="20000"/>
          </a:bodyPr>
          <a:lstStyle/>
          <a:p>
            <a:pPr algn="r" rtl="1">
              <a:lnSpc>
                <a:spcPct val="150000"/>
              </a:lnSpc>
            </a:pPr>
            <a:r>
              <a:rPr lang="fa-IR" sz="4000" dirty="0" smtClean="0">
                <a:cs typeface="B Yagut" panose="00000400000000000000" pitchFamily="2" charset="-78"/>
              </a:rPr>
              <a:t>کشتی </a:t>
            </a:r>
            <a:r>
              <a:rPr lang="fa-IR" sz="4000" dirty="0">
                <a:cs typeface="B Yagut" panose="00000400000000000000" pitchFamily="2" charset="-78"/>
              </a:rPr>
              <a:t>در سنین 11تا 13سالگی</a:t>
            </a:r>
          </a:p>
          <a:p>
            <a:pPr algn="r" rtl="1">
              <a:lnSpc>
                <a:spcPct val="150000"/>
              </a:lnSpc>
            </a:pPr>
            <a:r>
              <a:rPr lang="fa-IR" sz="4000" dirty="0" smtClean="0">
                <a:cs typeface="B Yagut" panose="00000400000000000000" pitchFamily="2" charset="-78"/>
              </a:rPr>
              <a:t>وزنه برداري در سنین 14تا 15سالگی</a:t>
            </a:r>
          </a:p>
          <a:p>
            <a:pPr algn="r" rtl="1">
              <a:lnSpc>
                <a:spcPct val="150000"/>
              </a:lnSpc>
            </a:pPr>
            <a:r>
              <a:rPr lang="fa-IR" sz="4000" dirty="0" smtClean="0">
                <a:cs typeface="B Yagut" panose="00000400000000000000" pitchFamily="2" charset="-78"/>
              </a:rPr>
              <a:t>دو استقامت در سنین 14تا 16سالگی</a:t>
            </a:r>
          </a:p>
          <a:p>
            <a:pPr algn="r" rtl="1">
              <a:lnSpc>
                <a:spcPct val="150000"/>
              </a:lnSpc>
            </a:pPr>
            <a:r>
              <a:rPr lang="fa-IR" sz="4000" dirty="0" smtClean="0">
                <a:cs typeface="B Yagut" panose="00000400000000000000" pitchFamily="2" charset="-78"/>
              </a:rPr>
              <a:t>دوچرخه سواري در سنین 12تا 15سالگی </a:t>
            </a:r>
          </a:p>
          <a:p>
            <a:pPr algn="r" rtl="1">
              <a:lnSpc>
                <a:spcPct val="150000"/>
              </a:lnSpc>
            </a:pPr>
            <a:endParaRPr lang="fa-IR" sz="1100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160000"/>
              </a:lnSpc>
            </a:pPr>
            <a:r>
              <a:rPr lang="fa-IR" sz="3600" dirty="0">
                <a:cs typeface="B Yagut" panose="00000400000000000000" pitchFamily="2" charset="-78"/>
              </a:rPr>
              <a:t>فعاليتهاي قهرماني و رقابتي در سنين رشد </a:t>
            </a:r>
            <a:r>
              <a:rPr lang="fa-IR" sz="3600" dirty="0" smtClean="0">
                <a:cs typeface="B Yagut" panose="00000400000000000000" pitchFamily="2" charset="-78"/>
              </a:rPr>
              <a:t>کمتر </a:t>
            </a:r>
            <a:r>
              <a:rPr lang="fa-IR" sz="3600" dirty="0">
                <a:cs typeface="B Yagut" panose="00000400000000000000" pitchFamily="2" charset="-78"/>
              </a:rPr>
              <a:t>بايد مد نظر بوده و بايد کارشناسي شده صورت </a:t>
            </a:r>
            <a:r>
              <a:rPr lang="fa-IR" sz="3600" dirty="0" smtClean="0">
                <a:cs typeface="B Yagut" panose="00000400000000000000" pitchFamily="2" charset="-78"/>
              </a:rPr>
              <a:t>گيرد زیرا ممكن </a:t>
            </a:r>
            <a:r>
              <a:rPr lang="fa-IR" sz="3600" dirty="0">
                <a:cs typeface="B Yagut" panose="00000400000000000000" pitchFamily="2" charset="-78"/>
              </a:rPr>
              <a:t>است به خطراتي از قبيل اختلال در روند رشد کودك و نوجوان </a:t>
            </a:r>
            <a:r>
              <a:rPr lang="fa-IR" sz="3600" dirty="0" smtClean="0">
                <a:cs typeface="B Yagut" panose="00000400000000000000" pitchFamily="2" charset="-78"/>
              </a:rPr>
              <a:t>منجر گردد.</a:t>
            </a:r>
            <a:r>
              <a:rPr lang="fa-IR" dirty="0" smtClean="0">
                <a:cs typeface="B Yagut" panose="00000400000000000000" pitchFamily="2" charset="-78"/>
              </a:rPr>
              <a:t/>
            </a:r>
            <a:br>
              <a:rPr lang="fa-IR" dirty="0" smtClean="0">
                <a:cs typeface="B Yagut" panose="00000400000000000000" pitchFamily="2" charset="-78"/>
              </a:rPr>
            </a:br>
            <a:endParaRPr lang="fa-IR" b="1" dirty="0" smtClean="0">
              <a:cs typeface="B Yagut" panose="00000400000000000000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8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10"/>
    </mc:Choice>
    <mc:Fallback xmlns="">
      <p:transition spd="slow" advTm="43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3041" y="260924"/>
            <a:ext cx="7886700" cy="1233025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وظایف </a:t>
            </a:r>
            <a:r>
              <a:rPr lang="fa-IR" sz="4000" dirty="0" smtClean="0">
                <a:cs typeface="B Yagut" panose="00000400000000000000" pitchFamily="2" charset="-78"/>
              </a:rPr>
              <a:t>مربیان مدرسه </a:t>
            </a:r>
            <a:r>
              <a:rPr lang="fa-IR" sz="4000" dirty="0">
                <a:cs typeface="B Yagut" panose="00000400000000000000" pitchFamily="2" charset="-78"/>
              </a:rPr>
              <a:t>در فعالیت </a:t>
            </a:r>
            <a:r>
              <a:rPr lang="fa-IR" sz="4000" dirty="0" smtClean="0">
                <a:cs typeface="B Yagut" panose="00000400000000000000" pitchFamily="2" charset="-78"/>
              </a:rPr>
              <a:t>بدنی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651" y="1493949"/>
            <a:ext cx="11350123" cy="4984124"/>
          </a:xfrm>
        </p:spPr>
        <p:txBody>
          <a:bodyPr>
            <a:normAutofit fontScale="92500" lnSpcReduction="10000"/>
          </a:bodyPr>
          <a:lstStyle/>
          <a:p>
            <a:pPr algn="justLow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با تمام دانش آموزان کلاس در مورد اهداف فعالیت بدنی گفتگو کنید تا به انجام فعالیت هایی که مایلند انجام دهند تشویق شوند.</a:t>
            </a:r>
          </a:p>
          <a:p>
            <a:pPr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رفتارهاي جدید را تقویت کنید و موفقیت ها را با جایزه به آن ها جشن بگیرید.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کودکان را تشویق کنید در مورد فعالیت هایی که انجام داده اند گفتگو و بحث کنند و آن ها را تشویق کنید و حتی جایزه بدهید.</a:t>
            </a:r>
          </a:p>
          <a:p>
            <a:pPr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یک پوستر از بدن انسان روي دیوار نصب شود وبه دانش آموزان یاد داده شود که فعالیت بدنی چه تاثیري روي هر قسمت بدن دارد و بعد از پایان فعالیت ها روي این اعضاء بر روي پوستر علامت بگذارند</a:t>
            </a:r>
            <a:r>
              <a:rPr lang="fa-IR" dirty="0" smtClean="0">
                <a:cs typeface="B Yagut" panose="00000400000000000000" pitchFamily="2" charset="-78"/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8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976"/>
    </mc:Choice>
    <mc:Fallback xmlns="">
      <p:transition spd="slow" advTm="166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8852" y="365127"/>
            <a:ext cx="8448541" cy="1325563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ادامه-وظایف </a:t>
            </a:r>
            <a:r>
              <a:rPr lang="fa-IR" sz="4000" dirty="0" smtClean="0">
                <a:cs typeface="B Yagut" panose="00000400000000000000" pitchFamily="2" charset="-78"/>
              </a:rPr>
              <a:t>مربیان مدرسه </a:t>
            </a:r>
            <a:r>
              <a:rPr lang="fa-IR" sz="4000" dirty="0">
                <a:cs typeface="B Yagut" panose="00000400000000000000" pitchFamily="2" charset="-78"/>
              </a:rPr>
              <a:t>در فعالیت </a:t>
            </a:r>
            <a:r>
              <a:rPr lang="fa-IR" sz="4000" dirty="0" smtClean="0">
                <a:cs typeface="B Yagut" panose="00000400000000000000" pitchFamily="2" charset="-78"/>
              </a:rPr>
              <a:t>بدنی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690690"/>
            <a:ext cx="11313196" cy="4699866"/>
          </a:xfrm>
        </p:spPr>
        <p:txBody>
          <a:bodyPr>
            <a:normAutofit/>
          </a:bodyPr>
          <a:lstStyle/>
          <a:p>
            <a:pPr algn="just" rtl="1">
              <a:lnSpc>
                <a:spcPct val="170000"/>
              </a:lnSpc>
            </a:pPr>
            <a:r>
              <a:rPr lang="fa-IR" dirty="0" smtClean="0">
                <a:cs typeface="B Yagut" panose="00000400000000000000" pitchFamily="2" charset="-78"/>
              </a:rPr>
              <a:t>تهیه </a:t>
            </a:r>
            <a:r>
              <a:rPr lang="fa-IR" dirty="0">
                <a:cs typeface="B Yagut" panose="00000400000000000000" pitchFamily="2" charset="-78"/>
              </a:rPr>
              <a:t>یک پرسشنامه که در آن از دانش آموزان در خصوص فعالیت بدنی سوال </a:t>
            </a:r>
            <a:r>
              <a:rPr lang="fa-IR" dirty="0" smtClean="0">
                <a:cs typeface="B Yagut" panose="00000400000000000000" pitchFamily="2" charset="-78"/>
              </a:rPr>
              <a:t>شود              </a:t>
            </a:r>
            <a:r>
              <a:rPr lang="fa-IR" dirty="0">
                <a:cs typeface="B Yagut" panose="00000400000000000000" pitchFamily="2" charset="-78"/>
              </a:rPr>
              <a:t>مثلا: کدام یک از فعالیت هایی که انجام می دهند ضربان قلب را سریع تر می کند</a:t>
            </a:r>
            <a:r>
              <a:rPr lang="fa-IR" dirty="0" smtClean="0">
                <a:cs typeface="B Yagut" panose="00000400000000000000" pitchFamily="2" charset="-78"/>
              </a:rPr>
              <a:t>؟</a:t>
            </a:r>
          </a:p>
          <a:p>
            <a:pPr algn="just" rtl="1">
              <a:lnSpc>
                <a:spcPct val="170000"/>
              </a:lnSpc>
            </a:pPr>
            <a:r>
              <a:rPr lang="fa-IR" dirty="0" smtClean="0">
                <a:cs typeface="B Yagut" panose="00000400000000000000" pitchFamily="2" charset="-78"/>
              </a:rPr>
              <a:t>توجه به سن شروع فعالیتهای ورزشی و رقابتی تا برگزاری مسابقات طبق اصول باشد.</a:t>
            </a:r>
          </a:p>
          <a:p>
            <a:pPr algn="just" rtl="1">
              <a:lnSpc>
                <a:spcPct val="170000"/>
              </a:lnSpc>
            </a:pPr>
            <a:r>
              <a:rPr lang="fa-IR" dirty="0" smtClean="0">
                <a:cs typeface="B Yagut" panose="00000400000000000000" pitchFamily="2" charset="-78"/>
              </a:rPr>
              <a:t>توجه به فعالیتهای ورزشی در خصوص دانش آموزان نیازمند مراقبت ویژه </a:t>
            </a:r>
            <a:endParaRPr lang="en-US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2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29"/>
    </mc:Choice>
    <mc:Fallback xmlns="">
      <p:transition spd="slow" advTm="89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4013" y="94672"/>
            <a:ext cx="7886700" cy="652303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dirty="0" smtClean="0">
                <a:cs typeface="B Yagut" panose="00000400000000000000" pitchFamily="2" charset="-78"/>
              </a:rPr>
              <a:t>اهداف آموزشی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1825" y="978792"/>
            <a:ext cx="10560676" cy="5742681"/>
          </a:xfrm>
        </p:spPr>
        <p:txBody>
          <a:bodyPr>
            <a:normAutofit lnSpcReduction="10000"/>
          </a:bodyPr>
          <a:lstStyle/>
          <a:p>
            <a:pPr marL="0" indent="0" algn="r" rtl="1">
              <a:lnSpc>
                <a:spcPct val="200000"/>
              </a:lnSpc>
              <a:buNone/>
              <a:tabLst>
                <a:tab pos="414000" algn="l"/>
              </a:tabLst>
            </a:pPr>
            <a:r>
              <a:rPr lang="fa-IR" dirty="0" smtClean="0">
                <a:cs typeface="B Yagut" panose="00000400000000000000" pitchFamily="2" charset="-78"/>
              </a:rPr>
              <a:t>انتظار میرود فراگیر پس از مطالعه فصل بتواند: </a:t>
            </a:r>
          </a:p>
          <a:p>
            <a:pPr algn="r" rtl="1">
              <a:lnSpc>
                <a:spcPct val="200000"/>
              </a:lnSpc>
              <a:tabLst>
                <a:tab pos="414000" algn="l"/>
              </a:tabLst>
            </a:pPr>
            <a:r>
              <a:rPr lang="fa-IR" dirty="0" smtClean="0">
                <a:cs typeface="B Yagut" panose="00000400000000000000" pitchFamily="2" charset="-78"/>
              </a:rPr>
              <a:t>فعالیت </a:t>
            </a:r>
            <a:r>
              <a:rPr lang="fa-IR" dirty="0">
                <a:cs typeface="B Yagut" panose="00000400000000000000" pitchFamily="2" charset="-78"/>
              </a:rPr>
              <a:t>بدنی </a:t>
            </a:r>
            <a:r>
              <a:rPr lang="fa-IR" dirty="0" smtClean="0">
                <a:cs typeface="B Yagut" panose="00000400000000000000" pitchFamily="2" charset="-78"/>
              </a:rPr>
              <a:t>و ورزش را </a:t>
            </a:r>
            <a:r>
              <a:rPr lang="fa-IR" dirty="0">
                <a:cs typeface="B Yagut" panose="00000400000000000000" pitchFamily="2" charset="-78"/>
              </a:rPr>
              <a:t>تعریف و انواع آن را نام ببرد.</a:t>
            </a:r>
          </a:p>
          <a:p>
            <a:pPr algn="r" rtl="1">
              <a:lnSpc>
                <a:spcPct val="200000"/>
              </a:lnSpc>
              <a:tabLst>
                <a:tab pos="414000" algn="l"/>
              </a:tabLst>
            </a:pPr>
            <a:r>
              <a:rPr lang="fa-IR" dirty="0">
                <a:cs typeface="B Yagut" panose="00000400000000000000" pitchFamily="2" charset="-78"/>
              </a:rPr>
              <a:t>فوائد فعالیت بدنی را بیان کند. </a:t>
            </a:r>
            <a:endParaRPr lang="en-US" dirty="0">
              <a:cs typeface="B Yagut" panose="00000400000000000000" pitchFamily="2" charset="-78"/>
            </a:endParaRPr>
          </a:p>
          <a:p>
            <a:pPr algn="r" rtl="1">
              <a:lnSpc>
                <a:spcPct val="200000"/>
              </a:lnSpc>
              <a:tabLst>
                <a:tab pos="414000" algn="l"/>
              </a:tabLst>
            </a:pPr>
            <a:r>
              <a:rPr lang="fa-IR" dirty="0" smtClean="0">
                <a:cs typeface="B Yagut" panose="00000400000000000000" pitchFamily="2" charset="-78"/>
              </a:rPr>
              <a:t>تفاوت های </a:t>
            </a:r>
            <a:r>
              <a:rPr lang="fa-IR" dirty="0">
                <a:cs typeface="B Yagut" panose="00000400000000000000" pitchFamily="2" charset="-78"/>
              </a:rPr>
              <a:t>بین فعالیت بدنی </a:t>
            </a:r>
            <a:r>
              <a:rPr lang="fa-IR" dirty="0" smtClean="0">
                <a:cs typeface="B Yagut" panose="00000400000000000000" pitchFamily="2" charset="-78"/>
              </a:rPr>
              <a:t>سبک، </a:t>
            </a:r>
            <a:r>
              <a:rPr lang="fa-IR" dirty="0">
                <a:cs typeface="B Yagut" panose="00000400000000000000" pitchFamily="2" charset="-78"/>
              </a:rPr>
              <a:t>متوسط و شدید وجود </a:t>
            </a:r>
            <a:r>
              <a:rPr lang="fa-IR" dirty="0" smtClean="0">
                <a:cs typeface="B Yagut" panose="00000400000000000000" pitchFamily="2" charset="-78"/>
              </a:rPr>
              <a:t>دارد را بیان کند.</a:t>
            </a:r>
            <a:endParaRPr lang="fa-IR" dirty="0">
              <a:cs typeface="B Yagut" panose="00000400000000000000" pitchFamily="2" charset="-78"/>
            </a:endParaRPr>
          </a:p>
          <a:p>
            <a:pPr algn="r" rtl="1">
              <a:lnSpc>
                <a:spcPct val="200000"/>
              </a:lnSpc>
              <a:tabLst>
                <a:tab pos="414000" algn="l"/>
              </a:tabLst>
            </a:pPr>
            <a:r>
              <a:rPr lang="fa-IR" dirty="0" smtClean="0">
                <a:cs typeface="B Yagut" panose="00000400000000000000" pitchFamily="2" charset="-78"/>
              </a:rPr>
              <a:t>فعالیت های بدنی و زمان و تواتر لازم انجام آن را شرح دهد.</a:t>
            </a:r>
          </a:p>
          <a:p>
            <a:pPr>
              <a:lnSpc>
                <a:spcPct val="200000"/>
              </a:lnSpc>
              <a:tabLst>
                <a:tab pos="414000" algn="l"/>
              </a:tabLst>
            </a:pPr>
            <a:r>
              <a:rPr lang="fa-IR" dirty="0">
                <a:cs typeface="B Yagut" panose="00000400000000000000" pitchFamily="2" charset="-78"/>
              </a:rPr>
              <a:t>وظایف والدین در فعالیت بدنی را توضیح دهد.</a:t>
            </a:r>
          </a:p>
          <a:p>
            <a:pPr algn="r" rtl="1">
              <a:lnSpc>
                <a:spcPct val="170000"/>
              </a:lnSpc>
              <a:tabLst>
                <a:tab pos="414000" algn="l"/>
              </a:tabLst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170000"/>
              </a:lnSpc>
              <a:tabLst>
                <a:tab pos="414000" algn="l"/>
              </a:tabLst>
            </a:pPr>
            <a:endParaRPr lang="fa-IR" dirty="0">
              <a:cs typeface="B Yagut" panose="00000400000000000000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4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33"/>
    </mc:Choice>
    <mc:Fallback xmlns="">
      <p:transition spd="slow" advTm="45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4458" y="439638"/>
            <a:ext cx="8603087" cy="979710"/>
          </a:xfrm>
        </p:spPr>
        <p:txBody>
          <a:bodyPr>
            <a:noAutofit/>
          </a:bodyPr>
          <a:lstStyle/>
          <a:p>
            <a:pPr algn="ctr" rtl="1"/>
            <a:r>
              <a:rPr lang="fa-IR" sz="4000" dirty="0">
                <a:latin typeface="Calibri" panose="020F050202020403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فعاليت بدني در نوجوانان 5 تا 18 سال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4101" y="1419349"/>
            <a:ext cx="10225826" cy="4757616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فعاليتهاي </a:t>
            </a:r>
            <a:r>
              <a:rPr lang="fa-IR" dirty="0">
                <a:latin typeface="Calibri" panose="020F050202020403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بدني در اين سنين بايد در غالب سه </a:t>
            </a:r>
            <a:r>
              <a:rPr lang="fa-IR" dirty="0" smtClean="0">
                <a:latin typeface="Calibri" panose="020F050202020403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نوع باشد: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dirty="0" smtClean="0">
                <a:latin typeface="Calibri" panose="020F050202020403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 </a:t>
            </a:r>
            <a:r>
              <a:rPr lang="fa-IR" sz="500" dirty="0" smtClean="0">
                <a:latin typeface="Calibri" panose="020F050202020403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    </a:t>
            </a:r>
            <a:endParaRPr lang="fa-IR" dirty="0" smtClean="0">
              <a:latin typeface="Calibri" panose="020F0502020204030204" pitchFamily="34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dirty="0" smtClean="0">
                <a:latin typeface="Calibri" panose="020F050202020403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   1</a:t>
            </a:r>
            <a:r>
              <a:rPr lang="fa-IR" dirty="0" smtClean="0">
                <a:ea typeface="Times New Roman" panose="02020603050405020304" pitchFamily="18" charset="0"/>
                <a:cs typeface="B Yagut" panose="00000400000000000000" pitchFamily="2" charset="-78"/>
              </a:rPr>
              <a:t>–</a:t>
            </a:r>
            <a:r>
              <a:rPr lang="fa-IR" dirty="0" smtClean="0">
                <a:latin typeface="Calibri" panose="020F050202020403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 فعاليتهاي هوازي </a:t>
            </a: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dirty="0" smtClean="0">
                <a:latin typeface="Calibri" panose="020F050202020403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    </a:t>
            </a:r>
            <a:r>
              <a:rPr lang="fa-IR" dirty="0">
                <a:latin typeface="Calibri" panose="020F050202020403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2 </a:t>
            </a:r>
            <a:r>
              <a:rPr lang="fa-IR" dirty="0">
                <a:ea typeface="Times New Roman" panose="02020603050405020304" pitchFamily="18" charset="0"/>
                <a:cs typeface="B Yagut" panose="00000400000000000000" pitchFamily="2" charset="-78"/>
              </a:rPr>
              <a:t>–</a:t>
            </a:r>
            <a:r>
              <a:rPr lang="fa-IR" dirty="0">
                <a:latin typeface="Calibri" panose="020F050202020403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 فعاليتهاي </a:t>
            </a:r>
            <a:r>
              <a:rPr lang="fa-IR" dirty="0" smtClean="0">
                <a:latin typeface="Calibri" panose="020F050202020403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قدرتي، </a:t>
            </a:r>
            <a:r>
              <a:rPr lang="fa-IR" dirty="0">
                <a:latin typeface="Calibri" panose="020F050202020403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جهت تقويت عضلاني      </a:t>
            </a:r>
            <a:endParaRPr lang="fa-IR" dirty="0" smtClean="0">
              <a:latin typeface="Calibri" panose="020F0502020204030204" pitchFamily="34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dirty="0" smtClean="0">
                <a:latin typeface="Calibri" panose="020F050202020403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    3 </a:t>
            </a:r>
            <a:r>
              <a:rPr lang="fa-IR" dirty="0">
                <a:ea typeface="Times New Roman" panose="02020603050405020304" pitchFamily="18" charset="0"/>
                <a:cs typeface="B Yagut" panose="00000400000000000000" pitchFamily="2" charset="-78"/>
              </a:rPr>
              <a:t>–</a:t>
            </a:r>
            <a:r>
              <a:rPr lang="fa-IR" dirty="0">
                <a:latin typeface="Calibri" panose="020F050202020403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 فعاليتهاي لازم براي تقويت ساختار استخواني 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45" y="2318345"/>
            <a:ext cx="3308976" cy="297350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1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31"/>
    </mc:Choice>
    <mc:Fallback xmlns="">
      <p:transition spd="slow" advTm="17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2803" y="197702"/>
            <a:ext cx="7886700" cy="742457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latin typeface="Calibri" panose="020F050202020403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فعاليتهاي هوازي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14" y="1146220"/>
            <a:ext cx="11475076" cy="5383370"/>
          </a:xfrm>
        </p:spPr>
        <p:txBody>
          <a:bodyPr>
            <a:normAutofit lnSpcReduction="10000"/>
          </a:bodyPr>
          <a:lstStyle/>
          <a:p>
            <a:pPr algn="r" rtl="1">
              <a:lnSpc>
                <a:spcPct val="160000"/>
              </a:lnSpc>
              <a:spcAft>
                <a:spcPts val="1000"/>
              </a:spcAft>
            </a:pPr>
            <a:r>
              <a:rPr lang="fa-IR" sz="2900" dirty="0">
                <a:latin typeface="Calibri" panose="020F050202020403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فعاليتهايي كه دستگاه قلب و عروق و تنفس بيشتر فعال شده وآگاهانه تحت استرس  قرار ميگيرد. </a:t>
            </a:r>
            <a:r>
              <a:rPr lang="fa-IR" sz="2900" dirty="0" smtClean="0">
                <a:latin typeface="Calibri" panose="020F050202020403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دو، دوچرخه سواری، رقص ... </a:t>
            </a:r>
            <a:endParaRPr lang="en-US" sz="29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algn="r" rtl="1">
              <a:lnSpc>
                <a:spcPct val="160000"/>
              </a:lnSpc>
              <a:spcAft>
                <a:spcPts val="1000"/>
              </a:spcAft>
            </a:pPr>
            <a:r>
              <a:rPr lang="fa-IR" sz="2900" dirty="0">
                <a:latin typeface="Calibri" panose="020F050202020403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تداوم اين فعاليتها بايد حدأقل 10 دقيقه باشد تا اثرات مثبت آن بر دستگاه قلب و عروق و تنفس اعمال </a:t>
            </a:r>
            <a:r>
              <a:rPr lang="fa-IR" sz="2900" dirty="0" smtClean="0">
                <a:latin typeface="Calibri" panose="020F050202020403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گرديده و بعنوان </a:t>
            </a:r>
            <a:r>
              <a:rPr lang="fa-IR" sz="2900" dirty="0">
                <a:latin typeface="Calibri" panose="020F050202020403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فعاليت هوازي محسوب شود. </a:t>
            </a:r>
          </a:p>
          <a:p>
            <a:pPr algn="justLow" rtl="1">
              <a:lnSpc>
                <a:spcPct val="160000"/>
              </a:lnSpc>
              <a:spcAft>
                <a:spcPts val="1000"/>
              </a:spcAft>
            </a:pPr>
            <a:r>
              <a:rPr lang="fa-IR" sz="2900" dirty="0">
                <a:latin typeface="Calibri" panose="020F050202020403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ضروری است  در نوجوانان سنین 12 تا 18 سال 3 تا 4 روز از  هفته را به فعالیت بدنی شدید بپردازند تا ظرفیتهای قلبی – عروقی و تنفسی آنها قابلیت رشد و نمو حداکثری را  پیدا نمایند. </a:t>
            </a:r>
            <a:endParaRPr lang="en-US" sz="29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6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54"/>
    </mc:Choice>
    <mc:Fallback xmlns="">
      <p:transition spd="slow" advTm="64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7726" y="141668"/>
            <a:ext cx="7886700" cy="825544"/>
          </a:xfrm>
        </p:spPr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فعاليتهاي قدرتي و تقويت عضلاني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1" y="1177494"/>
            <a:ext cx="11468368" cy="5361417"/>
          </a:xfrm>
        </p:spPr>
        <p:txBody>
          <a:bodyPr>
            <a:noAutofit/>
          </a:bodyPr>
          <a:lstStyle/>
          <a:p>
            <a:pPr algn="r" rtl="1">
              <a:lnSpc>
                <a:spcPct val="160000"/>
              </a:lnSpc>
            </a:pPr>
            <a:r>
              <a:rPr lang="fa-IR" dirty="0">
                <a:cs typeface="B Yagut" panose="00000400000000000000" pitchFamily="2" charset="-78"/>
              </a:rPr>
              <a:t>فعاليتهايي كه فشار و استرس بر سيستم عضلاني – اسكلتي وارد مي </a:t>
            </a:r>
            <a:r>
              <a:rPr lang="fa-IR" dirty="0" smtClean="0">
                <a:cs typeface="B Yagut" panose="00000400000000000000" pitchFamily="2" charset="-78"/>
              </a:rPr>
              <a:t>شود</a:t>
            </a:r>
            <a:r>
              <a:rPr lang="fa-IR" dirty="0" smtClean="0">
                <a:latin typeface="Calibri" panose="020F050202020403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 </a:t>
            </a:r>
            <a:r>
              <a:rPr lang="fa-IR" dirty="0">
                <a:latin typeface="Calibri" panose="020F050202020403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شامل نواحي كمر، شكم، سينه، شانه، بازو،  ساق ها، ران ها بكار گرفته شوند.</a:t>
            </a:r>
          </a:p>
          <a:p>
            <a:pPr algn="justLow">
              <a:lnSpc>
                <a:spcPct val="160000"/>
              </a:lnSpc>
            </a:pPr>
            <a:r>
              <a:rPr lang="fa-IR" dirty="0">
                <a:latin typeface="Calibri" panose="020F050202020403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 با تكرار فعاليت منظم، مكانيسمهاي شيميايي داخل سلولي عضلات اسكلتي و تراکم مویرگها برای خونرسانی </a:t>
            </a:r>
            <a:r>
              <a:rPr lang="fa-IR" dirty="0" smtClean="0">
                <a:latin typeface="Calibri" panose="020F050202020403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در </a:t>
            </a:r>
            <a:r>
              <a:rPr lang="fa-IR" dirty="0">
                <a:latin typeface="Calibri" panose="020F050202020403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داخل عضلات افزایش یافته موجب حفظ سلامتي و رشد و تكامل بهتر سیستم عضلانی -  اسکلتی مي شود.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algn="r" rtl="1">
              <a:lnSpc>
                <a:spcPct val="160000"/>
              </a:lnSpc>
            </a:pPr>
            <a:r>
              <a:rPr lang="fa-IR" dirty="0" smtClean="0">
                <a:latin typeface="Calibri" panose="020F050202020403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وقی </a:t>
            </a:r>
            <a:r>
              <a:rPr lang="fa-IR" dirty="0">
                <a:latin typeface="Calibri" panose="020F050202020403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عضلات تقويت مي شوند كه به مرحله خستگي  برسند</a:t>
            </a:r>
            <a:r>
              <a:rPr lang="fa-IR" dirty="0" smtClean="0">
                <a:latin typeface="Calibri" panose="020F050202020403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.</a:t>
            </a:r>
          </a:p>
          <a:p>
            <a:pPr>
              <a:lnSpc>
                <a:spcPct val="160000"/>
              </a:lnSpc>
            </a:pPr>
            <a:r>
              <a:rPr lang="fa-IR" dirty="0">
                <a:cs typeface="B Yagut" panose="00000400000000000000" pitchFamily="2" charset="-78"/>
              </a:rPr>
              <a:t>حداقل سه روز در هفته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algn="justLow" rtl="1">
              <a:lnSpc>
                <a:spcPct val="160000"/>
              </a:lnSpc>
              <a:spcAft>
                <a:spcPts val="1000"/>
              </a:spcAft>
            </a:pPr>
            <a:r>
              <a:rPr lang="fa-IR" sz="2600" dirty="0">
                <a:latin typeface="Calibri" panose="020F0502020204030204" pitchFamily="34" charset="0"/>
                <a:ea typeface="Times New Roman" panose="02020603050405020304" pitchFamily="18" charset="0"/>
                <a:cs typeface="B Yagut" panose="00000400000000000000" pitchFamily="2" charset="-78"/>
              </a:rPr>
              <a:t> 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70"/>
    </mc:Choice>
    <mc:Fallback xmlns="">
      <p:transition spd="slow" advTm="95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882" y="141668"/>
            <a:ext cx="8122544" cy="825544"/>
          </a:xfrm>
        </p:spPr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ادامه- فعاليتهاي قدرتي و تقويت عضلاني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184856"/>
            <a:ext cx="11351832" cy="5361417"/>
          </a:xfrm>
        </p:spPr>
        <p:txBody>
          <a:bodyPr>
            <a:noAutofit/>
          </a:bodyPr>
          <a:lstStyle/>
          <a:p>
            <a:pPr algn="justLow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ژيمناستيك </a:t>
            </a:r>
            <a:r>
              <a:rPr lang="fa-IR" dirty="0">
                <a:cs typeface="B Yagut" panose="00000400000000000000" pitchFamily="2" charset="-78"/>
              </a:rPr>
              <a:t>، کشتي ، وزنه بر داري ،پرورش اندام </a:t>
            </a:r>
            <a:r>
              <a:rPr lang="fa-IR" dirty="0" smtClean="0">
                <a:cs typeface="B Yagut" panose="00000400000000000000" pitchFamily="2" charset="-78"/>
              </a:rPr>
              <a:t>و فعاليتها يي مانند </a:t>
            </a:r>
            <a:r>
              <a:rPr lang="fa-IR" dirty="0">
                <a:cs typeface="B Yagut" panose="00000400000000000000" pitchFamily="2" charset="-78"/>
              </a:rPr>
              <a:t>استفاده از دمبل و هارتل </a:t>
            </a: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بلند </a:t>
            </a:r>
            <a:r>
              <a:rPr lang="fa-IR" dirty="0">
                <a:cs typeface="B Yagut" panose="00000400000000000000" pitchFamily="2" charset="-78"/>
              </a:rPr>
              <a:t>کردن بار يا هل دادن اجسام </a:t>
            </a:r>
            <a:endParaRPr lang="fa-IR" dirty="0" smtClean="0">
              <a:cs typeface="B Yagut" panose="00000400000000000000" pitchFamily="2" charset="-78"/>
            </a:endParaRPr>
          </a:p>
          <a:p>
            <a:pPr algn="justLow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دراز </a:t>
            </a:r>
            <a:r>
              <a:rPr lang="fa-IR" dirty="0">
                <a:cs typeface="B Yagut" panose="00000400000000000000" pitchFamily="2" charset="-78"/>
              </a:rPr>
              <a:t>نشست ، بارفيكس ، شناي سوئدي که براي کودکان و نوجوانان مي توانند زانوها را روي زمين </a:t>
            </a:r>
            <a:r>
              <a:rPr lang="fa-IR" dirty="0" smtClean="0">
                <a:cs typeface="B Yagut" panose="00000400000000000000" pitchFamily="2" charset="-78"/>
              </a:rPr>
              <a:t>بگذارند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بالا </a:t>
            </a:r>
            <a:r>
              <a:rPr lang="fa-IR" dirty="0">
                <a:cs typeface="B Yagut" panose="00000400000000000000" pitchFamily="2" charset="-78"/>
              </a:rPr>
              <a:t>رفتن از درخت </a:t>
            </a:r>
            <a:r>
              <a:rPr lang="fa-IR" dirty="0" smtClean="0">
                <a:cs typeface="B Yagut" panose="00000400000000000000" pitchFamily="2" charset="-78"/>
              </a:rPr>
              <a:t>و نردبان </a:t>
            </a:r>
            <a:r>
              <a:rPr lang="fa-IR" dirty="0">
                <a:cs typeface="B Yagut" panose="00000400000000000000" pitchFamily="2" charset="-78"/>
              </a:rPr>
              <a:t>و </a:t>
            </a:r>
            <a:r>
              <a:rPr lang="fa-IR" dirty="0" smtClean="0">
                <a:cs typeface="B Yagut" panose="00000400000000000000" pitchFamily="2" charset="-78"/>
              </a:rPr>
              <a:t>...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660" y="4363666"/>
            <a:ext cx="3309937" cy="228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0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21"/>
    </mc:Choice>
    <mc:Fallback xmlns="">
      <p:transition spd="slow" advTm="32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7184" y="187037"/>
            <a:ext cx="8770513" cy="1049337"/>
          </a:xfrm>
        </p:spPr>
        <p:txBody>
          <a:bodyPr/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فعاليتهاي لازم براي تقويت ساختار استخواني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1" y="1403799"/>
            <a:ext cx="11493500" cy="4952553"/>
          </a:xfrm>
        </p:spPr>
        <p:txBody>
          <a:bodyPr>
            <a:normAutofit/>
          </a:bodyPr>
          <a:lstStyle/>
          <a:p>
            <a:pPr algn="justLow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فعاليتهايي </a:t>
            </a:r>
            <a:r>
              <a:rPr lang="fa-IR" dirty="0">
                <a:cs typeface="B Yagut" panose="00000400000000000000" pitchFamily="2" charset="-78"/>
              </a:rPr>
              <a:t>كه در اثر عكس العمل وارده از طرف زمين بر روي </a:t>
            </a:r>
            <a:r>
              <a:rPr lang="fa-IR" dirty="0" smtClean="0">
                <a:cs typeface="B Yagut" panose="00000400000000000000" pitchFamily="2" charset="-78"/>
              </a:rPr>
              <a:t>بدن، </a:t>
            </a:r>
            <a:r>
              <a:rPr lang="fa-IR" dirty="0">
                <a:cs typeface="B Yagut" panose="00000400000000000000" pitchFamily="2" charset="-78"/>
              </a:rPr>
              <a:t>موجب تحريك صفحات رشد و استخوان سازي بيشتر نواحي استخوان ساز مي </a:t>
            </a:r>
            <a:r>
              <a:rPr lang="fa-IR" dirty="0" smtClean="0">
                <a:cs typeface="B Yagut" panose="00000400000000000000" pitchFamily="2" charset="-78"/>
              </a:rPr>
              <a:t>شود. </a:t>
            </a:r>
          </a:p>
          <a:p>
            <a:pPr algn="justLow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ورزشهايي </a:t>
            </a:r>
            <a:r>
              <a:rPr lang="fa-IR" dirty="0">
                <a:cs typeface="B Yagut" panose="00000400000000000000" pitchFamily="2" charset="-78"/>
              </a:rPr>
              <a:t>مانند </a:t>
            </a:r>
            <a:r>
              <a:rPr lang="fa-IR" dirty="0" smtClean="0">
                <a:cs typeface="B Yagut" panose="00000400000000000000" pitchFamily="2" charset="-78"/>
              </a:rPr>
              <a:t>واليبال، بسكتبال، كوهنوردي، ژيمناستيك،  راهپيمايي، دويدن، </a:t>
            </a:r>
            <a:r>
              <a:rPr lang="fa-IR" dirty="0">
                <a:cs typeface="B Yagut" panose="00000400000000000000" pitchFamily="2" charset="-78"/>
              </a:rPr>
              <a:t>طناب </a:t>
            </a:r>
            <a:r>
              <a:rPr lang="fa-IR" dirty="0" smtClean="0">
                <a:cs typeface="B Yagut" panose="00000400000000000000" pitchFamily="2" charset="-78"/>
              </a:rPr>
              <a:t>زدن، </a:t>
            </a:r>
            <a:r>
              <a:rPr lang="fa-IR" dirty="0">
                <a:cs typeface="B Yagut" panose="00000400000000000000" pitchFamily="2" charset="-78"/>
              </a:rPr>
              <a:t>بازي لي </a:t>
            </a:r>
            <a:r>
              <a:rPr lang="fa-IR" dirty="0" smtClean="0">
                <a:cs typeface="B Yagut" panose="00000400000000000000" pitchFamily="2" charset="-78"/>
              </a:rPr>
              <a:t>لي، </a:t>
            </a:r>
            <a:r>
              <a:rPr lang="fa-IR" dirty="0">
                <a:cs typeface="B Yagut" panose="00000400000000000000" pitchFamily="2" charset="-78"/>
              </a:rPr>
              <a:t>كش بازي </a:t>
            </a:r>
            <a:r>
              <a:rPr lang="fa-IR" dirty="0" smtClean="0">
                <a:cs typeface="B Yagut" panose="00000400000000000000" pitchFamily="2" charset="-78"/>
              </a:rPr>
              <a:t>دختران، </a:t>
            </a:r>
            <a:r>
              <a:rPr lang="fa-IR" dirty="0">
                <a:cs typeface="B Yagut" panose="00000400000000000000" pitchFamily="2" charset="-78"/>
              </a:rPr>
              <a:t>از روي طناب پريدن </a:t>
            </a:r>
            <a:r>
              <a:rPr lang="fa-IR" dirty="0" smtClean="0">
                <a:cs typeface="B Yagut" panose="00000400000000000000" pitchFamily="2" charset="-78"/>
              </a:rPr>
              <a:t>و...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به </a:t>
            </a:r>
            <a:r>
              <a:rPr lang="fa-IR" dirty="0">
                <a:cs typeface="B Yagut" panose="00000400000000000000" pitchFamily="2" charset="-78"/>
              </a:rPr>
              <a:t>ميزان  3 روز در </a:t>
            </a:r>
            <a:r>
              <a:rPr lang="fa-IR" dirty="0" smtClean="0">
                <a:cs typeface="B Yagut" panose="00000400000000000000" pitchFamily="2" charset="-78"/>
              </a:rPr>
              <a:t>هفته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29" y="4128685"/>
            <a:ext cx="4327302" cy="222766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03"/>
    </mc:Choice>
    <mc:Fallback xmlns="">
      <p:transition spd="slow" advTm="47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949" y="3491346"/>
            <a:ext cx="9375820" cy="3366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9168" y="93519"/>
            <a:ext cx="7886700" cy="858367"/>
          </a:xfrm>
        </p:spPr>
        <p:txBody>
          <a:bodyPr>
            <a:noAutofit/>
          </a:bodyPr>
          <a:lstStyle/>
          <a:p>
            <a:pPr algn="ctr" rtl="1"/>
            <a:r>
              <a:rPr lang="fa-IR" sz="40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fa-IR" sz="40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r>
              <a:rPr lang="fa-IR" sz="40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تمرینات کششی در کلاس 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699" y="1043189"/>
            <a:ext cx="11441985" cy="4955917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فعالیت های بدنی شامل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حرکات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کارشناسی شده تمرینات کششی </a:t>
            </a:r>
            <a:r>
              <a:rPr lang="fa-IR" dirty="0" smtClean="0">
                <a:cs typeface="B Yagut" panose="00000400000000000000" pitchFamily="2" charset="-78"/>
              </a:rPr>
              <a:t>در مدارس که در کلاس برگزار می شود و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حداقل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در دو زنگ از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هر روزباید انجام شود و هر بار بمدت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3 تا 5 دقیقه در هر زنگ کلاسی با تشخیص معلم و در هر زمان از کلاس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می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تواند اجرا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گردد.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2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76"/>
    </mc:Choice>
    <mc:Fallback xmlns="">
      <p:transition spd="slow" advTm="67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20428"/>
            <a:ext cx="8219136" cy="1012913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دستورالعمل  </a:t>
            </a:r>
            <a:r>
              <a:rPr lang="fa-IR" sz="40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تمرینات کششی در </a:t>
            </a:r>
            <a:r>
              <a:rPr lang="fa-IR" sz="40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کلاس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428" y="1004553"/>
            <a:ext cx="11307651" cy="5396247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  <a:spcAft>
                <a:spcPts val="800"/>
              </a:spcAft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دو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نفر از دانش آموزان بعنوان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راهنما،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با نقش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الگویی، تمرینات را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در کلاس اجرا می کنند.  این امر بصورت دوره ای شامل همه دانش آموزان کلاس خواهد شد. </a:t>
            </a:r>
            <a:endParaRPr lang="fa-IR" dirty="0" smtClean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algn="just" rtl="1">
              <a:lnSpc>
                <a:spcPct val="150000"/>
              </a:lnSpc>
              <a:spcAft>
                <a:spcPts val="800"/>
              </a:spcAft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معلم نیز به نحوه انجام تمرینات دانش آموزان نظارت میکند.</a:t>
            </a:r>
          </a:p>
          <a:p>
            <a:pPr algn="just" rtl="1">
              <a:lnSpc>
                <a:spcPct val="100000"/>
              </a:lnSpc>
              <a:spcAft>
                <a:spcPts val="800"/>
              </a:spcAft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پوستر تمرینات کششی باید در کلیه کلاس ها نصب شود</a:t>
            </a:r>
            <a:r>
              <a:rPr lang="fa-IR" sz="32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</a:p>
          <a:p>
            <a:pPr algn="just" rtl="1">
              <a:lnSpc>
                <a:spcPct val="100000"/>
              </a:lnSpc>
              <a:spcAft>
                <a:spcPts val="800"/>
              </a:spcAft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حداقل ميزان تحت کشش بودن عضله شش ثانيه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است.</a:t>
            </a:r>
            <a:endParaRPr lang="fa-IR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algn="just" rtl="1">
              <a:lnSpc>
                <a:spcPct val="100000"/>
              </a:lnSpc>
              <a:spcAft>
                <a:spcPts val="800"/>
              </a:spcAft>
            </a:pPr>
            <a:endParaRPr lang="fa-IR" sz="32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3219719"/>
            <a:ext cx="3944016" cy="2054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6249" y="4770324"/>
            <a:ext cx="4975537" cy="195115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4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4"/>
    </mc:Choice>
    <mc:Fallback xmlns="">
      <p:transition spd="slow" advTm="11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38" y="224338"/>
            <a:ext cx="7886700" cy="716699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فوائد تمرینات کششی در </a:t>
            </a:r>
            <a:r>
              <a:rPr lang="fa-IR" sz="40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کلاس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36" y="1017432"/>
            <a:ext cx="11526592" cy="5525036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ایجاد </a:t>
            </a:r>
            <a:r>
              <a:rPr lang="fa-IR" dirty="0">
                <a:cs typeface="B Yagut" panose="00000400000000000000" pitchFamily="2" charset="-78"/>
              </a:rPr>
              <a:t>نگرش مثبت نسبت به فعالیت بدنی و آموزش تمرین ورزشی صحیح </a:t>
            </a: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احساس شادابی در جسم و روان دانش </a:t>
            </a:r>
            <a:r>
              <a:rPr lang="fa-IR" dirty="0" smtClean="0">
                <a:cs typeface="B Yagut" panose="00000400000000000000" pitchFamily="2" charset="-78"/>
              </a:rPr>
              <a:t>آموز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زدودن </a:t>
            </a:r>
            <a:r>
              <a:rPr lang="fa-IR" dirty="0">
                <a:cs typeface="B Yagut" panose="00000400000000000000" pitchFamily="2" charset="-78"/>
              </a:rPr>
              <a:t>خستگی ناشی از بی تحرکی در پشت </a:t>
            </a:r>
            <a:r>
              <a:rPr lang="fa-IR" dirty="0" smtClean="0">
                <a:cs typeface="B Yagut" panose="00000400000000000000" pitchFamily="2" charset="-78"/>
              </a:rPr>
              <a:t>میز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تمدد </a:t>
            </a:r>
            <a:r>
              <a:rPr lang="fa-IR" dirty="0">
                <a:cs typeface="B Yagut" panose="00000400000000000000" pitchFamily="2" charset="-78"/>
              </a:rPr>
              <a:t>اعصاب در دستگاه عصبی مرکزی و محیطی </a:t>
            </a: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ارائه عملی اصلاح </a:t>
            </a:r>
            <a:r>
              <a:rPr lang="fa-IR" dirty="0">
                <a:cs typeface="B Yagut" panose="00000400000000000000" pitchFamily="2" charset="-78"/>
              </a:rPr>
              <a:t>شیوه زندگی سالم و </a:t>
            </a:r>
            <a:r>
              <a:rPr lang="fa-IR" dirty="0" smtClean="0">
                <a:cs typeface="B Yagut" panose="00000400000000000000" pitchFamily="2" charset="-78"/>
              </a:rPr>
              <a:t>سلامتی 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آموزش عملی با مدیریت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درست معلمان بعنوان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ناظر،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آداب نظم و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هماهنگی،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مدیریت و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رهبری،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انضباط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گروهی،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مشارکت اجتماعی و کار </a:t>
            </a: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تیمی می باشد.</a:t>
            </a:r>
            <a:endParaRPr lang="en-US" dirty="0">
              <a:cs typeface="B Yagut" panose="00000400000000000000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8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355"/>
    </mc:Choice>
    <mc:Fallback xmlns="">
      <p:transition spd="slow" advTm="125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5" y="228729"/>
            <a:ext cx="11050073" cy="640054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2400" y="6446708"/>
            <a:ext cx="710485" cy="365125"/>
          </a:xfrm>
        </p:spPr>
        <p:txBody>
          <a:bodyPr/>
          <a:lstStyle/>
          <a:p>
            <a:fld id="{0BD74E15-7655-4B56-89B3-BCF84B579F69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5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81"/>
    </mc:Choice>
    <mc:Fallback xmlns="">
      <p:transition spd="slow" advTm="38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2" y="228728"/>
            <a:ext cx="10869769" cy="640054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2400" y="6446708"/>
            <a:ext cx="852152" cy="365125"/>
          </a:xfrm>
        </p:spPr>
        <p:txBody>
          <a:bodyPr/>
          <a:lstStyle/>
          <a:p>
            <a:fld id="{0BD74E15-7655-4B56-89B3-BCF84B579F69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1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9"/>
    </mc:Choice>
    <mc:Fallback xmlns="">
      <p:transition spd="slow" advTm="1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8823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ادامه-اهداف </a:t>
            </a:r>
            <a:r>
              <a:rPr lang="fa-IR" sz="4000" dirty="0" smtClean="0">
                <a:cs typeface="B Yagut" panose="00000400000000000000" pitchFamily="2" charset="-78"/>
              </a:rPr>
              <a:t>آموزشی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58848" cy="4351338"/>
          </a:xfrm>
        </p:spPr>
        <p:txBody>
          <a:bodyPr/>
          <a:lstStyle/>
          <a:p>
            <a:pPr algn="r" rtl="1">
              <a:lnSpc>
                <a:spcPct val="150000"/>
              </a:lnSpc>
              <a:tabLst>
                <a:tab pos="414000" algn="l"/>
              </a:tabLst>
            </a:pPr>
            <a:r>
              <a:rPr lang="fa-IR" dirty="0" smtClean="0">
                <a:cs typeface="B Yagut" panose="00000400000000000000" pitchFamily="2" charset="-78"/>
              </a:rPr>
              <a:t>وظایف مربیان مدرسه </a:t>
            </a:r>
            <a:r>
              <a:rPr lang="fa-IR" dirty="0">
                <a:cs typeface="B Yagut" panose="00000400000000000000" pitchFamily="2" charset="-78"/>
              </a:rPr>
              <a:t>در فعالیت بدنی را بیان کند.</a:t>
            </a:r>
          </a:p>
          <a:p>
            <a:pPr algn="r" rtl="1">
              <a:lnSpc>
                <a:spcPct val="170000"/>
              </a:lnSpc>
              <a:tabLst>
                <a:tab pos="414000" algn="l"/>
              </a:tabLst>
            </a:pPr>
            <a:r>
              <a:rPr lang="fa-IR" dirty="0">
                <a:cs typeface="B Yagut" panose="00000400000000000000" pitchFamily="2" charset="-78"/>
              </a:rPr>
              <a:t>دستورالعمل تمرینات کششی را توضیح دهد.</a:t>
            </a:r>
          </a:p>
          <a:p>
            <a:pPr algn="r" rtl="1">
              <a:lnSpc>
                <a:spcPct val="170000"/>
              </a:lnSpc>
              <a:tabLst>
                <a:tab pos="414000" algn="l"/>
              </a:tabLst>
            </a:pPr>
            <a:r>
              <a:rPr lang="fa-IR" dirty="0">
                <a:cs typeface="B Yagut" panose="00000400000000000000" pitchFamily="2" charset="-78"/>
              </a:rPr>
              <a:t>فوائد تمرینات کششی را بیان </a:t>
            </a:r>
            <a:r>
              <a:rPr lang="fa-IR" dirty="0" smtClean="0">
                <a:cs typeface="B Yagut" panose="00000400000000000000" pitchFamily="2" charset="-78"/>
              </a:rPr>
              <a:t>کند.</a:t>
            </a:r>
            <a:endParaRPr lang="fa-IR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tabLst>
                <a:tab pos="414000" algn="l"/>
              </a:tabLst>
            </a:pPr>
            <a:r>
              <a:rPr lang="fa-IR" dirty="0">
                <a:cs typeface="B Yagut" panose="00000400000000000000" pitchFamily="2" charset="-78"/>
              </a:rPr>
              <a:t>وظیفه همکاران در فعالیت بدنی در مدرسه را بیان کند.</a:t>
            </a:r>
            <a:endParaRPr lang="en-US" dirty="0">
              <a:cs typeface="B Yagut" panose="00000400000000000000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21"/>
    </mc:Choice>
    <mc:Fallback xmlns="">
      <p:transition spd="slow" advTm="26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29" y="228729"/>
            <a:ext cx="10831133" cy="640054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90847" y="6264146"/>
            <a:ext cx="726583" cy="365125"/>
          </a:xfrm>
        </p:spPr>
        <p:txBody>
          <a:bodyPr/>
          <a:lstStyle/>
          <a:p>
            <a:fld id="{0BD74E15-7655-4B56-89B3-BCF84B579F69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4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"/>
    </mc:Choice>
    <mc:Fallback xmlns="">
      <p:transition spd="slow" advTm="1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9" y="228729"/>
            <a:ext cx="10985679" cy="640054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77969" y="6244202"/>
            <a:ext cx="533400" cy="385069"/>
          </a:xfrm>
        </p:spPr>
        <p:txBody>
          <a:bodyPr/>
          <a:lstStyle/>
          <a:p>
            <a:fld id="{0BD74E15-7655-4B56-89B3-BCF84B579F69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2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"/>
    </mc:Choice>
    <mc:Fallback xmlns="">
      <p:transition spd="slow" advTm="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1" y="228729"/>
            <a:ext cx="11127347" cy="640054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2400" y="6446708"/>
            <a:ext cx="517301" cy="365125"/>
          </a:xfrm>
        </p:spPr>
        <p:txBody>
          <a:bodyPr/>
          <a:lstStyle/>
          <a:p>
            <a:fld id="{0BD74E15-7655-4B56-89B3-BCF84B579F69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5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1"/>
    </mc:Choice>
    <mc:Fallback xmlns="">
      <p:transition spd="slow" advTm="3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8870" y="326491"/>
            <a:ext cx="7886700" cy="974277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هرم فعاليت بدنی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675" y="1546262"/>
            <a:ext cx="11698647" cy="4841159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fa-IR" u="sng" dirty="0">
                <a:cs typeface="B Yagut" panose="00000400000000000000" pitchFamily="2" charset="-78"/>
              </a:rPr>
              <a:t>قاعده هرم ‎: </a:t>
            </a:r>
            <a:r>
              <a:rPr lang="fa-IR" dirty="0">
                <a:cs typeface="B Yagut" panose="00000400000000000000" pitchFamily="2" charset="-78"/>
              </a:rPr>
              <a:t>هر نوع فعالیتی از زندگی روزمره .</a:t>
            </a:r>
          </a:p>
          <a:p>
            <a:pPr algn="r" rtl="1">
              <a:lnSpc>
                <a:spcPct val="150000"/>
              </a:lnSpc>
            </a:pPr>
            <a:r>
              <a:rPr lang="fa-IR" u="sng" dirty="0">
                <a:cs typeface="B Yagut" panose="00000400000000000000" pitchFamily="2" charset="-78"/>
              </a:rPr>
              <a:t>سطح</a:t>
            </a: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u="sng" dirty="0">
                <a:cs typeface="B Yagut" panose="00000400000000000000" pitchFamily="2" charset="-78"/>
              </a:rPr>
              <a:t>دوم هرم </a:t>
            </a:r>
            <a:r>
              <a:rPr lang="fa-IR" dirty="0">
                <a:cs typeface="B Yagut" panose="00000400000000000000" pitchFamily="2" charset="-78"/>
              </a:rPr>
              <a:t>: ‎فعالیت‌های پرتحرک (هوازی) و ورزش های فعال مانند پیاده روی سریع، دویدن، دوچرخه سواری، شنا، حرکات موزون هوازی. بمدت 60 دقیقه روزانه در نوجوانان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‎</a:t>
            </a:r>
            <a:r>
              <a:rPr lang="fa-IR" u="sng" dirty="0">
                <a:cs typeface="B Yagut" panose="00000400000000000000" pitchFamily="2" charset="-78"/>
              </a:rPr>
              <a:t>سطح سوم هرم :</a:t>
            </a:r>
            <a:r>
              <a:rPr lang="fa-IR" dirty="0" smtClean="0">
                <a:cs typeface="B Yagut" panose="00000400000000000000" pitchFamily="2" charset="-78"/>
              </a:rPr>
              <a:t>‎ تمرینات </a:t>
            </a:r>
            <a:r>
              <a:rPr lang="fa-IR" dirty="0">
                <a:cs typeface="B Yagut" panose="00000400000000000000" pitchFamily="2" charset="-78"/>
              </a:rPr>
              <a:t>کششی، انعطاف پذیری و قدرتی. برای حداقل ۲ روز در هفته و همچنین انجام روزانه حداقل 10 دقیقه تمرینات کششی در مدرسه 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سطح چهارم هرم : ‎استراحت یا فعالیت های بدون تحرک مانند دیدن تلویزیون یا سرگرمی </a:t>
            </a:r>
            <a:r>
              <a:rPr lang="fa-IR" dirty="0" smtClean="0">
                <a:cs typeface="B Yagut" panose="00000400000000000000" pitchFamily="2" charset="-78"/>
              </a:rPr>
              <a:t>های </a:t>
            </a:r>
            <a:r>
              <a:rPr lang="fa-IR" dirty="0">
                <a:cs typeface="B Yagut" panose="00000400000000000000" pitchFamily="2" charset="-78"/>
              </a:rPr>
              <a:t>بدون تحرک مثل شطرنج وبیش از ۲ ساعت در روز نباشد.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75" y="-19455"/>
            <a:ext cx="5040268" cy="247932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0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520"/>
    </mc:Choice>
    <mc:Fallback xmlns="">
      <p:transition spd="slow" advTm="147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103066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وظایف همکاران در فعالیت های بدنی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702" y="1825624"/>
            <a:ext cx="11114468" cy="4665327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بازدید از مدرسه از نظر ساعات فعالیت بدنی و پوستر تمرینات کششی در کلاس 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تکمیل چک لیست تمرینات کششی در مدرسه</a:t>
            </a:r>
            <a:endParaRPr lang="en-US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آگاهي کامل از هرم فعاليت </a:t>
            </a:r>
            <a:r>
              <a:rPr lang="fa-IR" dirty="0" smtClean="0">
                <a:cs typeface="B Yagut" panose="00000400000000000000" pitchFamily="2" charset="-78"/>
              </a:rPr>
              <a:t>بدني نوجوانان 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 برگزاری کلاس های آموزشی اهمیت فعالیت بدنی برای سه گروه هدف والدین، مربیان مدرسه و دانش اموزان جهت </a:t>
            </a:r>
            <a:r>
              <a:rPr lang="fa-IR" dirty="0">
                <a:cs typeface="B Yagut" panose="00000400000000000000" pitchFamily="2" charset="-78"/>
              </a:rPr>
              <a:t>داشتن شيوه زندگي سالم </a:t>
            </a:r>
          </a:p>
          <a:p>
            <a:pPr algn="r" rtl="1">
              <a:lnSpc>
                <a:spcPct val="150000"/>
              </a:lnSpc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4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23"/>
    </mc:Choice>
    <mc:Fallback xmlns="">
      <p:transition spd="slow" advTm="62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935640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نتیجه گیری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914" y="1442435"/>
            <a:ext cx="11294772" cy="4889075"/>
          </a:xfrm>
        </p:spPr>
        <p:txBody>
          <a:bodyPr>
            <a:normAutofit fontScale="92500" lnSpcReduction="20000"/>
          </a:bodyPr>
          <a:lstStyle/>
          <a:p>
            <a:pPr algn="justLow" rtl="1">
              <a:lnSpc>
                <a:spcPct val="150000"/>
              </a:lnSpc>
            </a:pPr>
            <a:r>
              <a:rPr lang="fa-IR" sz="3200" dirty="0">
                <a:cs typeface="B Yagut" panose="00000400000000000000" pitchFamily="2" charset="-78"/>
              </a:rPr>
              <a:t>سه نوع فعالیت وجود دارد که نوجوانان باید روزانه </a:t>
            </a:r>
            <a:r>
              <a:rPr lang="fa-IR" sz="3200" dirty="0" smtClean="0">
                <a:cs typeface="B Yagut" panose="00000400000000000000" pitchFamily="2" charset="-78"/>
              </a:rPr>
              <a:t>60  دقیقه </a:t>
            </a:r>
            <a:r>
              <a:rPr lang="fa-IR" sz="3200" dirty="0">
                <a:cs typeface="B Yagut" panose="00000400000000000000" pitchFamily="2" charset="-78"/>
              </a:rPr>
              <a:t>فعالیت متوسط و شدید داشته باشند.</a:t>
            </a:r>
          </a:p>
          <a:p>
            <a:pPr algn="justLow" rtl="1">
              <a:lnSpc>
                <a:spcPct val="150000"/>
              </a:lnSpc>
            </a:pPr>
            <a:r>
              <a:rPr lang="fa-IR" sz="3200" dirty="0">
                <a:cs typeface="B Yagut" panose="00000400000000000000" pitchFamily="2" charset="-78"/>
              </a:rPr>
              <a:t>والدین وظایفی در خصوص فعالیت های </a:t>
            </a:r>
            <a:r>
              <a:rPr lang="fa-IR" sz="3200" dirty="0" smtClean="0">
                <a:cs typeface="B Yagut" panose="00000400000000000000" pitchFamily="2" charset="-78"/>
              </a:rPr>
              <a:t>نوجوانان </a:t>
            </a:r>
            <a:r>
              <a:rPr lang="fa-IR" sz="3200" dirty="0">
                <a:cs typeface="B Yagut" panose="00000400000000000000" pitchFamily="2" charset="-78"/>
              </a:rPr>
              <a:t>دارند تا آنها را علاقمند به فعالیت کنند.</a:t>
            </a:r>
          </a:p>
          <a:p>
            <a:pPr algn="justLow">
              <a:lnSpc>
                <a:spcPct val="150000"/>
              </a:lnSpc>
            </a:pPr>
            <a:r>
              <a:rPr lang="fa-IR" sz="3200" dirty="0">
                <a:cs typeface="B Yagut" panose="00000400000000000000" pitchFamily="2" charset="-78"/>
              </a:rPr>
              <a:t>مربیان مدرسه نیز وظایفی در خصوص فعالیت بدنی دارند که در صورت انجام آن فوائد زیادی دارد.</a:t>
            </a:r>
          </a:p>
          <a:p>
            <a:pPr algn="r" rtl="1">
              <a:lnSpc>
                <a:spcPct val="150000"/>
              </a:lnSpc>
            </a:pPr>
            <a:r>
              <a:rPr lang="fa-IR" sz="3200" dirty="0">
                <a:cs typeface="B Yagut" panose="00000400000000000000" pitchFamily="2" charset="-78"/>
              </a:rPr>
              <a:t>تمرینات کششی باید طبق دستورالعمل روزانه در کلاس اجرا شود.</a:t>
            </a:r>
            <a:endParaRPr lang="en-US" sz="3200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4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71"/>
    </mc:Choice>
    <mc:Fallback xmlns="">
      <p:transition spd="slow" advTm="35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4013" y="213946"/>
            <a:ext cx="7886700" cy="832610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پرسش و تمرین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886" y="1275009"/>
            <a:ext cx="11011436" cy="5177307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  <a:tabLst>
                <a:tab pos="414000" algn="l"/>
              </a:tabLst>
            </a:pPr>
            <a:r>
              <a:rPr lang="fa-IR" dirty="0" smtClean="0">
                <a:cs typeface="B Yagut" panose="00000400000000000000" pitchFamily="2" charset="-78"/>
              </a:rPr>
              <a:t>فعالیت بدنی را تعریف و انواع آن را نام ببرد.</a:t>
            </a:r>
          </a:p>
          <a:p>
            <a:pPr algn="r" rtl="1">
              <a:lnSpc>
                <a:spcPct val="150000"/>
              </a:lnSpc>
              <a:tabLst>
                <a:tab pos="414000" algn="l"/>
              </a:tabLst>
            </a:pPr>
            <a:r>
              <a:rPr lang="fa-IR" dirty="0" smtClean="0">
                <a:cs typeface="B Yagut" panose="00000400000000000000" pitchFamily="2" charset="-78"/>
              </a:rPr>
              <a:t>چه تفاوتی بین </a:t>
            </a:r>
            <a:r>
              <a:rPr lang="fa-IR" dirty="0">
                <a:cs typeface="B Yagut" panose="00000400000000000000" pitchFamily="2" charset="-78"/>
              </a:rPr>
              <a:t>فعالیت بدنی </a:t>
            </a:r>
            <a:r>
              <a:rPr lang="fa-IR" dirty="0" smtClean="0">
                <a:cs typeface="B Yagut" panose="00000400000000000000" pitchFamily="2" charset="-78"/>
              </a:rPr>
              <a:t>سبک ، متوسط و شدید وجود دارد؟</a:t>
            </a:r>
          </a:p>
          <a:p>
            <a:pPr algn="r" rtl="1">
              <a:lnSpc>
                <a:spcPct val="150000"/>
              </a:lnSpc>
              <a:tabLst>
                <a:tab pos="414000" algn="l"/>
              </a:tabLst>
            </a:pPr>
            <a:r>
              <a:rPr lang="fa-IR" dirty="0" smtClean="0">
                <a:cs typeface="B Yagut" panose="00000400000000000000" pitchFamily="2" charset="-78"/>
              </a:rPr>
              <a:t>کدام </a:t>
            </a:r>
            <a:r>
              <a:rPr lang="fa-IR" dirty="0">
                <a:cs typeface="B Yagut" panose="00000400000000000000" pitchFamily="2" charset="-78"/>
              </a:rPr>
              <a:t>فعالیت بدنی </a:t>
            </a:r>
            <a:r>
              <a:rPr lang="fa-IR" dirty="0" smtClean="0">
                <a:cs typeface="B Yagut" panose="00000400000000000000" pitchFamily="2" charset="-78"/>
              </a:rPr>
              <a:t>به چه میزان باید در کودکان و نوجوانان وجود داشته باشد؟ </a:t>
            </a:r>
          </a:p>
          <a:p>
            <a:pPr algn="r" rtl="1">
              <a:lnSpc>
                <a:spcPct val="150000"/>
              </a:lnSpc>
              <a:tabLst>
                <a:tab pos="414000" algn="l"/>
              </a:tabLst>
            </a:pPr>
            <a:r>
              <a:rPr lang="fa-IR" dirty="0">
                <a:cs typeface="B Yagut" panose="00000400000000000000" pitchFamily="2" charset="-78"/>
              </a:rPr>
              <a:t>فوائد فعالیت بدنی را بیان </a:t>
            </a:r>
            <a:r>
              <a:rPr lang="fa-IR" dirty="0" smtClean="0">
                <a:cs typeface="B Yagut" panose="00000400000000000000" pitchFamily="2" charset="-78"/>
              </a:rPr>
              <a:t>کنید. </a:t>
            </a:r>
            <a:endParaRPr lang="en-US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tabLst>
                <a:tab pos="414000" algn="l"/>
              </a:tabLst>
            </a:pPr>
            <a:r>
              <a:rPr lang="fa-IR" dirty="0" smtClean="0">
                <a:cs typeface="B Yagut" panose="00000400000000000000" pitchFamily="2" charset="-78"/>
              </a:rPr>
              <a:t>وظایف والدین در </a:t>
            </a:r>
            <a:r>
              <a:rPr lang="fa-IR" dirty="0">
                <a:cs typeface="B Yagut" panose="00000400000000000000" pitchFamily="2" charset="-78"/>
              </a:rPr>
              <a:t>فعالیت بدنی </a:t>
            </a:r>
            <a:r>
              <a:rPr lang="fa-IR" dirty="0" smtClean="0">
                <a:cs typeface="B Yagut" panose="00000400000000000000" pitchFamily="2" charset="-78"/>
              </a:rPr>
              <a:t>را بیان کنید؟</a:t>
            </a:r>
          </a:p>
          <a:p>
            <a:pPr algn="r" rtl="1">
              <a:tabLst>
                <a:tab pos="414000" algn="l"/>
              </a:tabLst>
            </a:pPr>
            <a:endParaRPr lang="fa-IR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9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52"/>
    </mc:Choice>
    <mc:Fallback xmlns="">
      <p:transition spd="slow" advTm="29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128823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ادامه- پرسش و تمرین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4102" y="1625271"/>
            <a:ext cx="9955368" cy="4351338"/>
          </a:xfrm>
        </p:spPr>
        <p:txBody>
          <a:bodyPr/>
          <a:lstStyle/>
          <a:p>
            <a:pPr algn="r" rtl="1">
              <a:lnSpc>
                <a:spcPct val="150000"/>
              </a:lnSpc>
              <a:tabLst>
                <a:tab pos="414000" algn="l"/>
              </a:tabLst>
            </a:pPr>
            <a:r>
              <a:rPr lang="fa-IR" dirty="0">
                <a:cs typeface="B Yagut" panose="00000400000000000000" pitchFamily="2" charset="-78"/>
              </a:rPr>
              <a:t>وظایف </a:t>
            </a:r>
            <a:r>
              <a:rPr lang="fa-IR" dirty="0" smtClean="0">
                <a:cs typeface="B Yagut" panose="00000400000000000000" pitchFamily="2" charset="-78"/>
              </a:rPr>
              <a:t>مربیان مدرسه </a:t>
            </a:r>
            <a:r>
              <a:rPr lang="fa-IR" dirty="0">
                <a:cs typeface="B Yagut" panose="00000400000000000000" pitchFamily="2" charset="-78"/>
              </a:rPr>
              <a:t>در فعالیت بدنی را بیان کنید؟</a:t>
            </a:r>
          </a:p>
          <a:p>
            <a:pPr algn="r" rtl="1">
              <a:lnSpc>
                <a:spcPct val="150000"/>
              </a:lnSpc>
              <a:tabLst>
                <a:tab pos="414000" algn="l"/>
              </a:tabLst>
            </a:pPr>
            <a:r>
              <a:rPr lang="fa-IR" dirty="0">
                <a:cs typeface="B Yagut" panose="00000400000000000000" pitchFamily="2" charset="-78"/>
              </a:rPr>
              <a:t>دستورالعمل تمرینات کششی را توضیح دهید.</a:t>
            </a:r>
          </a:p>
          <a:p>
            <a:pPr algn="r" rtl="1">
              <a:lnSpc>
                <a:spcPct val="150000"/>
              </a:lnSpc>
              <a:tabLst>
                <a:tab pos="414000" algn="l"/>
              </a:tabLst>
            </a:pPr>
            <a:r>
              <a:rPr lang="fa-IR" dirty="0">
                <a:cs typeface="B Yagut" panose="00000400000000000000" pitchFamily="2" charset="-78"/>
              </a:rPr>
              <a:t>فوائد تمرینات کششی را بیان کنید </a:t>
            </a:r>
            <a:r>
              <a:rPr lang="fa-IR" dirty="0" smtClean="0">
                <a:cs typeface="B Yagut" panose="00000400000000000000" pitchFamily="2" charset="-78"/>
              </a:rPr>
              <a:t>.</a:t>
            </a:r>
          </a:p>
          <a:p>
            <a:pPr algn="r" rtl="1">
              <a:lnSpc>
                <a:spcPct val="150000"/>
              </a:lnSpc>
              <a:tabLst>
                <a:tab pos="414000" algn="l"/>
              </a:tabLst>
            </a:pPr>
            <a:r>
              <a:rPr lang="fa-IR" dirty="0">
                <a:cs typeface="B Yagut" panose="00000400000000000000" pitchFamily="2" charset="-78"/>
              </a:rPr>
              <a:t>هرم فعالیت بدنی در نوجوان رو توضیح دهید.</a:t>
            </a:r>
          </a:p>
          <a:p>
            <a:pPr algn="r" rtl="1">
              <a:lnSpc>
                <a:spcPct val="150000"/>
              </a:lnSpc>
              <a:tabLst>
                <a:tab pos="414000" algn="l"/>
              </a:tabLst>
            </a:pPr>
            <a:r>
              <a:rPr lang="fa-IR" dirty="0" smtClean="0">
                <a:cs typeface="B Yagut" panose="00000400000000000000" pitchFamily="2" charset="-78"/>
              </a:rPr>
              <a:t>وظیفه </a:t>
            </a:r>
            <a:r>
              <a:rPr lang="fa-IR" dirty="0">
                <a:cs typeface="B Yagut" panose="00000400000000000000" pitchFamily="2" charset="-78"/>
              </a:rPr>
              <a:t>همکاران در فعالیت بدنی در مدرسه را بیان کنید.</a:t>
            </a:r>
            <a:endParaRPr lang="en-US" dirty="0">
              <a:cs typeface="B Yagut" panose="00000400000000000000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4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83"/>
    </mc:Choice>
    <mc:Fallback xmlns="">
      <p:transition spd="slow" advTm="11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فهرست منابع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158" y="1799867"/>
            <a:ext cx="10612191" cy="4351338"/>
          </a:xfrm>
        </p:spPr>
        <p:txBody>
          <a:bodyPr>
            <a:normAutofit/>
          </a:bodyPr>
          <a:lstStyle/>
          <a:p>
            <a:pPr algn="justLow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مرکز سلامت جمعیت–واحد خانواده و مدارس، بسته آموزشی راهنمای بالینی و برنامه اجرایی تیم سلامت برای خدمت به 18-5 سال ویژه غیر پزشک، 1396 </a:t>
            </a:r>
          </a:p>
          <a:p>
            <a:pPr algn="justLow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مرکز مدیریت گسترش –واحد بهداشت مدارس، بسته آموزشی مراقبتهای ادغام یافته سلامت نوجوان و مدارس، وزارت بهداشت درمان آموزش پزشکی 1396</a:t>
            </a:r>
          </a:p>
          <a:p>
            <a:pPr algn="justLow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حلم سرشت، پ. دل پیشه، ا. بهداشت مدارس، انتشارات چهر، </a:t>
            </a:r>
            <a:r>
              <a:rPr lang="fa-IR" dirty="0" smtClean="0">
                <a:cs typeface="B Yagut" panose="00000400000000000000" pitchFamily="2" charset="-78"/>
              </a:rPr>
              <a:t>1388</a:t>
            </a:r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0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1"/>
    </mc:Choice>
    <mc:Fallback xmlns="">
      <p:transition spd="slow" advTm="9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15911"/>
            <a:ext cx="7886700" cy="991673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فهرست </a:t>
            </a:r>
            <a:r>
              <a:rPr lang="fa-IR" sz="4000" dirty="0" smtClean="0">
                <a:cs typeface="B Yagut" panose="00000400000000000000" pitchFamily="2" charset="-78"/>
              </a:rPr>
              <a:t>عناوین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007" y="1303506"/>
            <a:ext cx="10869768" cy="5303356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  <a:tabLst>
                <a:tab pos="414000" algn="l"/>
              </a:tabLst>
            </a:pPr>
            <a:r>
              <a:rPr lang="fa-IR" dirty="0" smtClean="0">
                <a:cs typeface="B Yagut" panose="00000400000000000000" pitchFamily="2" charset="-78"/>
              </a:rPr>
              <a:t>تعریف فعالیت بدنی و ورزش </a:t>
            </a:r>
            <a:endParaRPr lang="fa-IR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tabLst>
                <a:tab pos="414000" algn="l"/>
              </a:tabLst>
            </a:pPr>
            <a:r>
              <a:rPr lang="fa-IR" dirty="0">
                <a:cs typeface="B Yagut" panose="00000400000000000000" pitchFamily="2" charset="-78"/>
              </a:rPr>
              <a:t>فوائد فعالیت بدنی</a:t>
            </a:r>
            <a:endParaRPr lang="en-US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tabLst>
                <a:tab pos="414000" algn="l"/>
              </a:tabLst>
            </a:pPr>
            <a:r>
              <a:rPr lang="fa-IR" dirty="0" smtClean="0">
                <a:cs typeface="B Yagut" panose="00000400000000000000" pitchFamily="2" charset="-78"/>
              </a:rPr>
              <a:t>تفاوت های </a:t>
            </a:r>
            <a:r>
              <a:rPr lang="fa-IR" dirty="0">
                <a:cs typeface="B Yagut" panose="00000400000000000000" pitchFamily="2" charset="-78"/>
              </a:rPr>
              <a:t>بین فعالیت بدنی </a:t>
            </a:r>
            <a:r>
              <a:rPr lang="fa-IR" dirty="0" smtClean="0">
                <a:cs typeface="B Yagut" panose="00000400000000000000" pitchFamily="2" charset="-78"/>
              </a:rPr>
              <a:t>سبک، </a:t>
            </a:r>
            <a:r>
              <a:rPr lang="fa-IR" dirty="0">
                <a:cs typeface="B Yagut" panose="00000400000000000000" pitchFamily="2" charset="-78"/>
              </a:rPr>
              <a:t>متوسط و </a:t>
            </a:r>
            <a:r>
              <a:rPr lang="fa-IR" dirty="0" smtClean="0">
                <a:cs typeface="B Yagut" panose="00000400000000000000" pitchFamily="2" charset="-78"/>
              </a:rPr>
              <a:t>شدید</a:t>
            </a:r>
            <a:endParaRPr lang="fa-IR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tabLst>
                <a:tab pos="414000" algn="l"/>
              </a:tabLst>
            </a:pPr>
            <a:r>
              <a:rPr lang="fa-IR" dirty="0">
                <a:cs typeface="B Yagut" panose="00000400000000000000" pitchFamily="2" charset="-78"/>
              </a:rPr>
              <a:t>میزان </a:t>
            </a:r>
            <a:r>
              <a:rPr lang="fa-IR" dirty="0" smtClean="0">
                <a:cs typeface="B Yagut" panose="00000400000000000000" pitchFamily="2" charset="-78"/>
              </a:rPr>
              <a:t>فعالیت </a:t>
            </a:r>
            <a:r>
              <a:rPr lang="fa-IR" dirty="0">
                <a:cs typeface="B Yagut" panose="00000400000000000000" pitchFamily="2" charset="-78"/>
              </a:rPr>
              <a:t>بدنی در </a:t>
            </a:r>
            <a:r>
              <a:rPr lang="fa-IR" dirty="0" smtClean="0">
                <a:cs typeface="B Yagut" panose="00000400000000000000" pitchFamily="2" charset="-78"/>
              </a:rPr>
              <a:t>نوجوان</a:t>
            </a:r>
          </a:p>
          <a:p>
            <a:pPr algn="r" rtl="1">
              <a:lnSpc>
                <a:spcPct val="150000"/>
              </a:lnSpc>
              <a:tabLst>
                <a:tab pos="414000" algn="l"/>
              </a:tabLst>
            </a:pPr>
            <a:r>
              <a:rPr lang="fa-IR" dirty="0" smtClean="0">
                <a:cs typeface="B Yagut" panose="00000400000000000000" pitchFamily="2" charset="-78"/>
              </a:rPr>
              <a:t>وظایف </a:t>
            </a:r>
            <a:r>
              <a:rPr lang="fa-IR" dirty="0">
                <a:cs typeface="B Yagut" panose="00000400000000000000" pitchFamily="2" charset="-78"/>
              </a:rPr>
              <a:t>والدین در فعالیت </a:t>
            </a:r>
            <a:r>
              <a:rPr lang="fa-IR" dirty="0" smtClean="0">
                <a:cs typeface="B Yagut" panose="00000400000000000000" pitchFamily="2" charset="-78"/>
              </a:rPr>
              <a:t>بدنی</a:t>
            </a:r>
            <a:endParaRPr lang="fa-IR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tabLst>
                <a:tab pos="414000" algn="l"/>
              </a:tabLst>
            </a:pPr>
            <a:r>
              <a:rPr lang="fa-IR" dirty="0">
                <a:cs typeface="B Yagut" panose="00000400000000000000" pitchFamily="2" charset="-78"/>
              </a:rPr>
              <a:t>وظایف </a:t>
            </a:r>
            <a:r>
              <a:rPr lang="fa-IR" dirty="0" smtClean="0">
                <a:cs typeface="B Yagut" panose="00000400000000000000" pitchFamily="2" charset="-78"/>
              </a:rPr>
              <a:t>مربیان </a:t>
            </a:r>
            <a:r>
              <a:rPr lang="fa-IR" dirty="0">
                <a:cs typeface="B Yagut" panose="00000400000000000000" pitchFamily="2" charset="-78"/>
              </a:rPr>
              <a:t>مدرسه در فعالیت </a:t>
            </a:r>
            <a:r>
              <a:rPr lang="fa-IR" dirty="0" smtClean="0">
                <a:cs typeface="B Yagut" panose="00000400000000000000" pitchFamily="2" charset="-78"/>
              </a:rPr>
              <a:t>بدنی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4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67"/>
    </mc:Choice>
    <mc:Fallback xmlns="">
      <p:transition spd="slow" advTm="23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038671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ادامه - فهرست </a:t>
            </a:r>
            <a:r>
              <a:rPr lang="fa-IR" sz="4000" dirty="0" smtClean="0">
                <a:cs typeface="B Yagut" panose="00000400000000000000" pitchFamily="2" charset="-78"/>
              </a:rPr>
              <a:t>عناوین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8100" y="1631373"/>
            <a:ext cx="10257128" cy="4545590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tabLst>
                <a:tab pos="414000" algn="l"/>
              </a:tabLst>
            </a:pPr>
            <a:r>
              <a:rPr lang="fa-IR" sz="3000" dirty="0">
                <a:cs typeface="B Yagut" panose="00000400000000000000" pitchFamily="2" charset="-78"/>
              </a:rPr>
              <a:t>دستورالعمل تمرینات کششی</a:t>
            </a:r>
          </a:p>
          <a:p>
            <a:pPr algn="r" rtl="1">
              <a:lnSpc>
                <a:spcPct val="170000"/>
              </a:lnSpc>
              <a:tabLst>
                <a:tab pos="414000" algn="l"/>
              </a:tabLst>
            </a:pPr>
            <a:r>
              <a:rPr lang="fa-IR" sz="3000" dirty="0" smtClean="0">
                <a:cs typeface="B Yagut" panose="00000400000000000000" pitchFamily="2" charset="-78"/>
              </a:rPr>
              <a:t>فوائد </a:t>
            </a:r>
            <a:r>
              <a:rPr lang="fa-IR" sz="3000" dirty="0">
                <a:cs typeface="B Yagut" panose="00000400000000000000" pitchFamily="2" charset="-78"/>
              </a:rPr>
              <a:t>تمرینات کششی</a:t>
            </a:r>
          </a:p>
          <a:p>
            <a:pPr algn="r" rtl="1">
              <a:lnSpc>
                <a:spcPct val="170000"/>
              </a:lnSpc>
              <a:tabLst>
                <a:tab pos="414000" algn="l"/>
              </a:tabLst>
            </a:pPr>
            <a:r>
              <a:rPr lang="fa-IR" sz="3000" dirty="0" smtClean="0">
                <a:cs typeface="B Yagut" panose="00000400000000000000" pitchFamily="2" charset="-78"/>
              </a:rPr>
              <a:t>وظیفه </a:t>
            </a:r>
            <a:r>
              <a:rPr lang="fa-IR" sz="3000" dirty="0">
                <a:cs typeface="B Yagut" panose="00000400000000000000" pitchFamily="2" charset="-78"/>
              </a:rPr>
              <a:t>همکاران در فعالیت بدنی در مدرسه</a:t>
            </a:r>
            <a:endParaRPr lang="en-US" sz="3000" dirty="0">
              <a:cs typeface="B Yagut" panose="00000400000000000000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0"/>
    </mc:Choice>
    <mc:Fallback xmlns="">
      <p:transition spd="slow" advTm="11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2752" y="159065"/>
            <a:ext cx="7886700" cy="1038671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اهمیت موضوع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403798"/>
            <a:ext cx="11416227" cy="5317678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ف</a:t>
            </a:r>
            <a:r>
              <a:rPr lang="fa-IR" dirty="0" smtClean="0">
                <a:cs typeface="B Yagut" panose="00000400000000000000" pitchFamily="2" charset="-78"/>
              </a:rPr>
              <a:t>عاليت بدنی و </a:t>
            </a:r>
            <a:r>
              <a:rPr lang="fa-IR" dirty="0">
                <a:cs typeface="B Yagut" panose="00000400000000000000" pitchFamily="2" charset="-78"/>
              </a:rPr>
              <a:t>آمادگي جسماني </a:t>
            </a:r>
            <a:r>
              <a:rPr lang="fa-IR" dirty="0" smtClean="0">
                <a:cs typeface="B Yagut" panose="00000400000000000000" pitchFamily="2" charset="-78"/>
              </a:rPr>
              <a:t>باعث </a:t>
            </a:r>
            <a:r>
              <a:rPr lang="fa-IR" dirty="0">
                <a:cs typeface="B Yagut" panose="00000400000000000000" pitchFamily="2" charset="-78"/>
              </a:rPr>
              <a:t>ارتقاي </a:t>
            </a:r>
            <a:r>
              <a:rPr lang="fa-IR" dirty="0" smtClean="0">
                <a:cs typeface="B Yagut" panose="00000400000000000000" pitchFamily="2" charset="-78"/>
              </a:rPr>
              <a:t>سلامت، پيشگيري </a:t>
            </a:r>
            <a:r>
              <a:rPr lang="fa-IR" dirty="0">
                <a:cs typeface="B Yagut" panose="00000400000000000000" pitchFamily="2" charset="-78"/>
              </a:rPr>
              <a:t>از بيماري </a:t>
            </a:r>
            <a:r>
              <a:rPr lang="fa-IR" dirty="0" smtClean="0">
                <a:cs typeface="B Yagut" panose="00000400000000000000" pitchFamily="2" charset="-78"/>
              </a:rPr>
              <a:t>ها بخصوص بیماریهای مزمن يا درمان </a:t>
            </a:r>
            <a:r>
              <a:rPr lang="fa-IR" dirty="0">
                <a:cs typeface="B Yagut" panose="00000400000000000000" pitchFamily="2" charset="-78"/>
              </a:rPr>
              <a:t>بيماري ها </a:t>
            </a:r>
            <a:r>
              <a:rPr lang="fa-IR" dirty="0" smtClean="0">
                <a:cs typeface="B Yagut" panose="00000400000000000000" pitchFamily="2" charset="-78"/>
              </a:rPr>
              <a:t>می شود.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بيماري </a:t>
            </a:r>
            <a:r>
              <a:rPr lang="fa-IR" dirty="0">
                <a:cs typeface="B Yagut" panose="00000400000000000000" pitchFamily="2" charset="-78"/>
              </a:rPr>
              <a:t>هاي مزمن، </a:t>
            </a:r>
            <a:r>
              <a:rPr lang="fa-IR" dirty="0" smtClean="0">
                <a:cs typeface="B Yagut" panose="00000400000000000000" pitchFamily="2" charset="-78"/>
              </a:rPr>
              <a:t>مرتبط با </a:t>
            </a:r>
            <a:r>
              <a:rPr lang="fa-IR" dirty="0">
                <a:cs typeface="B Yagut" panose="00000400000000000000" pitchFamily="2" charset="-78"/>
              </a:rPr>
              <a:t>عوامل محيطي و روش زندگي </a:t>
            </a:r>
            <a:r>
              <a:rPr lang="fa-IR" dirty="0" smtClean="0">
                <a:cs typeface="B Yagut" panose="00000400000000000000" pitchFamily="2" charset="-78"/>
              </a:rPr>
              <a:t>و </a:t>
            </a:r>
            <a:r>
              <a:rPr lang="fa-IR" dirty="0">
                <a:cs typeface="B Yagut" panose="00000400000000000000" pitchFamily="2" charset="-78"/>
              </a:rPr>
              <a:t>ناشي از کم </a:t>
            </a:r>
            <a:r>
              <a:rPr lang="fa-IR" dirty="0" smtClean="0">
                <a:cs typeface="B Yagut" panose="00000400000000000000" pitchFamily="2" charset="-78"/>
              </a:rPr>
              <a:t>تحرکي است.</a:t>
            </a:r>
          </a:p>
          <a:p>
            <a:pPr algn="r" rtl="1">
              <a:lnSpc>
                <a:spcPct val="150000"/>
              </a:lnSpc>
            </a:pPr>
            <a:endParaRPr lang="fa-IR" sz="800" dirty="0" smtClean="0">
              <a:cs typeface="B Yagut" panose="00000400000000000000" pitchFamily="2" charset="-78"/>
            </a:endParaRPr>
          </a:p>
          <a:p>
            <a:pPr algn="justLow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توسعه شهر نشيني </a:t>
            </a:r>
            <a:r>
              <a:rPr lang="fa-IR" dirty="0" smtClean="0">
                <a:cs typeface="B Yagut" panose="00000400000000000000" pitchFamily="2" charset="-78"/>
              </a:rPr>
              <a:t>باعث </a:t>
            </a:r>
            <a:r>
              <a:rPr lang="fa-IR" dirty="0">
                <a:cs typeface="B Yagut" panose="00000400000000000000" pitchFamily="2" charset="-78"/>
              </a:rPr>
              <a:t>کاهش فعاليت هاي جسماني </a:t>
            </a:r>
            <a:r>
              <a:rPr lang="fa-IR" dirty="0" smtClean="0">
                <a:cs typeface="B Yagut" panose="00000400000000000000" pitchFamily="2" charset="-78"/>
              </a:rPr>
              <a:t>شده و نوجوانان در اوقات </a:t>
            </a:r>
            <a:r>
              <a:rPr lang="fa-IR" dirty="0">
                <a:cs typeface="B Yagut" panose="00000400000000000000" pitchFamily="2" charset="-78"/>
              </a:rPr>
              <a:t>فراغت اغلب </a:t>
            </a:r>
            <a:r>
              <a:rPr lang="fa-IR" dirty="0" smtClean="0">
                <a:cs typeface="B Yagut" panose="00000400000000000000" pitchFamily="2" charset="-78"/>
              </a:rPr>
              <a:t>بجاي  </a:t>
            </a:r>
            <a:r>
              <a:rPr lang="fa-IR" dirty="0">
                <a:cs typeface="B Yagut" panose="00000400000000000000" pitchFamily="2" charset="-78"/>
              </a:rPr>
              <a:t>بازي </a:t>
            </a:r>
            <a:r>
              <a:rPr lang="fa-IR" dirty="0" smtClean="0">
                <a:cs typeface="B Yagut" panose="00000400000000000000" pitchFamily="2" charset="-78"/>
              </a:rPr>
              <a:t>و فعاليت بدنی به </a:t>
            </a:r>
            <a:r>
              <a:rPr lang="fa-IR" dirty="0">
                <a:cs typeface="B Yagut" panose="00000400000000000000" pitchFamily="2" charset="-78"/>
              </a:rPr>
              <a:t>تماشاي </a:t>
            </a:r>
            <a:r>
              <a:rPr lang="fa-IR" dirty="0" smtClean="0">
                <a:cs typeface="B Yagut" panose="00000400000000000000" pitchFamily="2" charset="-78"/>
              </a:rPr>
              <a:t>تلويزيون و رايانه می پردازند و </a:t>
            </a:r>
            <a:r>
              <a:rPr lang="fa-IR" dirty="0">
                <a:cs typeface="B Yagut" panose="00000400000000000000" pitchFamily="2" charset="-78"/>
              </a:rPr>
              <a:t>در معرض خطر </a:t>
            </a:r>
            <a:r>
              <a:rPr lang="fa-IR" dirty="0" smtClean="0">
                <a:cs typeface="B Yagut" panose="00000400000000000000" pitchFamily="2" charset="-78"/>
              </a:rPr>
              <a:t>بيماري هاي </a:t>
            </a:r>
            <a:r>
              <a:rPr lang="fa-IR" dirty="0">
                <a:cs typeface="B Yagut" panose="00000400000000000000" pitchFamily="2" charset="-78"/>
              </a:rPr>
              <a:t>ناشي از کم </a:t>
            </a:r>
            <a:r>
              <a:rPr lang="fa-IR" dirty="0" smtClean="0">
                <a:cs typeface="B Yagut" panose="00000400000000000000" pitchFamily="2" charset="-78"/>
              </a:rPr>
              <a:t>تحرکي می باشند. 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52"/>
    </mc:Choice>
    <mc:Fallback xmlns="">
      <p:transition spd="slow" advTm="104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39" y="120429"/>
            <a:ext cx="7886700" cy="987156"/>
          </a:xfrm>
        </p:spPr>
        <p:txBody>
          <a:bodyPr/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فعاليت بدني و </a:t>
            </a:r>
            <a:r>
              <a:rPr lang="fa-IR" sz="4000" dirty="0" smtClean="0">
                <a:cs typeface="B Yagut" panose="00000400000000000000" pitchFamily="2" charset="-78"/>
              </a:rPr>
              <a:t>ورزش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276" y="1194182"/>
            <a:ext cx="11320530" cy="5399802"/>
          </a:xfrm>
        </p:spPr>
        <p:txBody>
          <a:bodyPr>
            <a:normAutofit fontScale="77500" lnSpcReduction="20000"/>
          </a:bodyPr>
          <a:lstStyle/>
          <a:p>
            <a:pPr algn="just" rtl="1">
              <a:lnSpc>
                <a:spcPct val="170000"/>
              </a:lnSpc>
            </a:pPr>
            <a:r>
              <a:rPr lang="fa-IR" sz="3600" dirty="0">
                <a:cs typeface="B Yagut" panose="00000400000000000000" pitchFamily="2" charset="-78"/>
              </a:rPr>
              <a:t> هر فعالیت یا حركت بدن در اثر انقباض و انبساط عضلات اسكلتي که نيازمند مصرف انرژي است، فعالیت بدنی گفته می شود.</a:t>
            </a:r>
          </a:p>
          <a:p>
            <a:pPr algn="justLow" rtl="1">
              <a:lnSpc>
                <a:spcPct val="170000"/>
              </a:lnSpc>
            </a:pPr>
            <a:r>
              <a:rPr lang="fa-IR" sz="3600" dirty="0">
                <a:cs typeface="B Yagut" panose="00000400000000000000" pitchFamily="2" charset="-78"/>
              </a:rPr>
              <a:t>فعاليت بدني سازماندهي شده با هدف بازي و سرگرمي، کسب توانايي، سلامت و يا تناسب بدني، به شكل حرکات منظم ، مكرر و برنامه ريزي شده انجام مي شود ورزش گفته می شود. </a:t>
            </a:r>
          </a:p>
          <a:p>
            <a:pPr algn="r" rtl="1">
              <a:lnSpc>
                <a:spcPct val="170000"/>
              </a:lnSpc>
            </a:pPr>
            <a:r>
              <a:rPr lang="fa-IR" sz="3600" dirty="0">
                <a:cs typeface="B Yagut" panose="00000400000000000000" pitchFamily="2" charset="-78"/>
              </a:rPr>
              <a:t> مفهوم فعاليت بدني بسيار کلي تر و عام مي باشد و هرگونه ورزش نوعي فعاليت بدني است ولي هر فعاليت بدني ، مثلا" ماشين شستن يا حمل بار ورزش ناميده نمي </a:t>
            </a:r>
            <a:r>
              <a:rPr lang="fa-IR" sz="3600" dirty="0" smtClean="0">
                <a:cs typeface="B Yagut" panose="00000400000000000000" pitchFamily="2" charset="-78"/>
              </a:rPr>
              <a:t>شود.</a:t>
            </a:r>
            <a:endParaRPr lang="fa-IR" sz="3600" dirty="0">
              <a:cs typeface="B Yagut" panose="00000400000000000000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4E15-7655-4B56-89B3-BCF84B579F6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6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55"/>
    </mc:Choice>
    <mc:Fallback xmlns="">
      <p:transition spd="slow" advTm="78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44734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فواید </a:t>
            </a:r>
            <a:r>
              <a:rPr lang="fa-IR" sz="4000" dirty="0">
                <a:cs typeface="B Yagut" panose="00000400000000000000" pitchFamily="2" charset="-78"/>
              </a:rPr>
              <a:t>فعالیت </a:t>
            </a:r>
            <a:r>
              <a:rPr lang="fa-IR" sz="4000" dirty="0" smtClean="0">
                <a:cs typeface="B Yagut" panose="00000400000000000000" pitchFamily="2" charset="-78"/>
              </a:rPr>
              <a:t>بدنی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5156" y="1847851"/>
            <a:ext cx="4649272" cy="4508500"/>
          </a:xfrm>
        </p:spPr>
        <p:txBody>
          <a:bodyPr>
            <a:normAutofit/>
          </a:bodyPr>
          <a:lstStyle/>
          <a:p>
            <a:pPr algn="r" rtl="1">
              <a:lnSpc>
                <a:spcPct val="160000"/>
              </a:lnSpc>
            </a:pPr>
            <a:r>
              <a:rPr lang="fa-IR" sz="3000" dirty="0">
                <a:cs typeface="B Yagut" panose="00000400000000000000" pitchFamily="2" charset="-78"/>
              </a:rPr>
              <a:t>افزایش اعتماد به نفس</a:t>
            </a:r>
          </a:p>
          <a:p>
            <a:pPr algn="r" rtl="1">
              <a:lnSpc>
                <a:spcPct val="160000"/>
              </a:lnSpc>
            </a:pPr>
            <a:r>
              <a:rPr lang="fa-IR" sz="3000" dirty="0">
                <a:cs typeface="B Yagut" panose="00000400000000000000" pitchFamily="2" charset="-78"/>
              </a:rPr>
              <a:t>تناسب اندام</a:t>
            </a:r>
          </a:p>
          <a:p>
            <a:pPr algn="r" rtl="1">
              <a:lnSpc>
                <a:spcPct val="160000"/>
              </a:lnSpc>
            </a:pPr>
            <a:r>
              <a:rPr lang="fa-IR" sz="3000" dirty="0">
                <a:cs typeface="B Yagut" panose="00000400000000000000" pitchFamily="2" charset="-78"/>
              </a:rPr>
              <a:t>افزایش آرامش</a:t>
            </a:r>
          </a:p>
          <a:p>
            <a:pPr algn="r" rtl="1">
              <a:lnSpc>
                <a:spcPct val="160000"/>
              </a:lnSpc>
            </a:pPr>
            <a:r>
              <a:rPr lang="fa-IR" sz="3000" dirty="0">
                <a:cs typeface="B Yagut" panose="00000400000000000000" pitchFamily="2" charset="-78"/>
              </a:rPr>
              <a:t>تقویت قلب</a:t>
            </a:r>
          </a:p>
          <a:p>
            <a:pPr algn="r" rtl="1">
              <a:lnSpc>
                <a:spcPct val="160000"/>
              </a:lnSpc>
            </a:pPr>
            <a:r>
              <a:rPr lang="fa-IR" sz="3000" dirty="0">
                <a:cs typeface="B Yagut" panose="00000400000000000000" pitchFamily="2" charset="-78"/>
              </a:rPr>
              <a:t>افزایش رشد توام با سلامتی</a:t>
            </a:r>
            <a:endParaRPr lang="en-US" sz="3000" dirty="0">
              <a:cs typeface="B Yagut" panose="00000400000000000000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9735" y="1902922"/>
            <a:ext cx="6014435" cy="4836644"/>
          </a:xfrm>
        </p:spPr>
        <p:txBody>
          <a:bodyPr>
            <a:normAutofit/>
          </a:bodyPr>
          <a:lstStyle/>
          <a:p>
            <a:pPr algn="r" rtl="1">
              <a:lnSpc>
                <a:spcPct val="160000"/>
              </a:lnSpc>
            </a:pPr>
            <a:r>
              <a:rPr lang="fa-IR" sz="3000" dirty="0">
                <a:cs typeface="B Yagut" panose="00000400000000000000" pitchFamily="2" charset="-78"/>
              </a:rPr>
              <a:t>استحکام استخوان ها و تقویت عضلات بدن</a:t>
            </a:r>
          </a:p>
          <a:p>
            <a:pPr algn="r" rtl="1">
              <a:lnSpc>
                <a:spcPct val="160000"/>
              </a:lnSpc>
            </a:pPr>
            <a:r>
              <a:rPr lang="fa-IR" sz="3000" dirty="0">
                <a:cs typeface="B Yagut" panose="00000400000000000000" pitchFamily="2" charset="-78"/>
              </a:rPr>
              <a:t>انعطاف پذیري</a:t>
            </a:r>
          </a:p>
          <a:p>
            <a:pPr algn="r" rtl="1">
              <a:lnSpc>
                <a:spcPct val="160000"/>
              </a:lnSpc>
            </a:pPr>
            <a:r>
              <a:rPr lang="fa-IR" sz="3000" dirty="0">
                <a:cs typeface="B Yagut" panose="00000400000000000000" pitchFamily="2" charset="-78"/>
              </a:rPr>
              <a:t>رشد و توسعه مهارت هاي فردي</a:t>
            </a:r>
          </a:p>
          <a:p>
            <a:pPr algn="r" rtl="1">
              <a:lnSpc>
                <a:spcPct val="160000"/>
              </a:lnSpc>
            </a:pPr>
            <a:r>
              <a:rPr lang="fa-IR" sz="3000" dirty="0">
                <a:cs typeface="B Yagut" panose="00000400000000000000" pitchFamily="2" charset="-78"/>
              </a:rPr>
              <a:t>کنترل وزن بدن</a:t>
            </a:r>
          </a:p>
          <a:p>
            <a:pPr algn="r" rt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fld id="{0BD74E15-7655-4B56-89B3-BCF84B579F69}" type="slidenum">
              <a:rPr lang="en-US" smtClean="0"/>
              <a:pPr rtl="1"/>
              <a:t>8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3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60"/>
    </mc:Choice>
    <mc:Fallback xmlns="">
      <p:transition spd="slow" advTm="90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668" y="4250027"/>
            <a:ext cx="5133036" cy="25255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4913" y="120429"/>
            <a:ext cx="8103226" cy="987156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انواع فعاليت هاي روزانه يك نوجوان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822" y="1388658"/>
            <a:ext cx="11204620" cy="5016945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پياده </a:t>
            </a:r>
            <a:r>
              <a:rPr lang="fa-IR" dirty="0">
                <a:cs typeface="B Yagut" panose="00000400000000000000" pitchFamily="2" charset="-78"/>
              </a:rPr>
              <a:t>رفتن به مدرسه </a:t>
            </a:r>
            <a:r>
              <a:rPr lang="fa-IR" dirty="0" smtClean="0">
                <a:cs typeface="B Yagut" panose="00000400000000000000" pitchFamily="2" charset="-78"/>
              </a:rPr>
              <a:t>يا </a:t>
            </a:r>
            <a:r>
              <a:rPr lang="fa-IR" dirty="0">
                <a:cs typeface="B Yagut" panose="00000400000000000000" pitchFamily="2" charset="-78"/>
              </a:rPr>
              <a:t>با دوچرخه ، انواع بازي هاي </a:t>
            </a:r>
            <a:r>
              <a:rPr lang="fa-IR" dirty="0" smtClean="0">
                <a:cs typeface="B Yagut" panose="00000400000000000000" pitchFamily="2" charset="-78"/>
              </a:rPr>
              <a:t>دويدني، </a:t>
            </a:r>
            <a:r>
              <a:rPr lang="fa-IR" dirty="0">
                <a:cs typeface="B Yagut" panose="00000400000000000000" pitchFamily="2" charset="-78"/>
              </a:rPr>
              <a:t>کش </a:t>
            </a:r>
            <a:r>
              <a:rPr lang="fa-IR" dirty="0" smtClean="0">
                <a:cs typeface="B Yagut" panose="00000400000000000000" pitchFamily="2" charset="-78"/>
              </a:rPr>
              <a:t>بازي، </a:t>
            </a:r>
            <a:r>
              <a:rPr lang="fa-IR" dirty="0">
                <a:cs typeface="B Yagut" panose="00000400000000000000" pitchFamily="2" charset="-78"/>
              </a:rPr>
              <a:t>لي لي ، طناب بازي در زنگ </a:t>
            </a:r>
            <a:r>
              <a:rPr lang="fa-IR" dirty="0" smtClean="0">
                <a:cs typeface="B Yagut" panose="00000400000000000000" pitchFamily="2" charset="-78"/>
              </a:rPr>
              <a:t>ورزش </a:t>
            </a:r>
            <a:r>
              <a:rPr lang="fa-IR" dirty="0">
                <a:cs typeface="B Yagut" panose="00000400000000000000" pitchFamily="2" charset="-78"/>
              </a:rPr>
              <a:t>يا زنگ تفريح </a:t>
            </a:r>
            <a:r>
              <a:rPr lang="fa-IR" dirty="0" smtClean="0">
                <a:cs typeface="B Yagut" panose="00000400000000000000" pitchFamily="2" charset="-78"/>
              </a:rPr>
              <a:t>در مدرسه 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 انجام تکالیف مدرسه، بازي </a:t>
            </a:r>
            <a:r>
              <a:rPr lang="fa-IR" dirty="0">
                <a:cs typeface="B Yagut" panose="00000400000000000000" pitchFamily="2" charset="-78"/>
              </a:rPr>
              <a:t>با موبايل و </a:t>
            </a:r>
            <a:r>
              <a:rPr lang="fa-IR" dirty="0" smtClean="0">
                <a:cs typeface="B Yagut" panose="00000400000000000000" pitchFamily="2" charset="-78"/>
              </a:rPr>
              <a:t>کامپيوتر، ديدن تلويزيون، کمك </a:t>
            </a:r>
            <a:r>
              <a:rPr lang="fa-IR" dirty="0">
                <a:cs typeface="B Yagut" panose="00000400000000000000" pitchFamily="2" charset="-78"/>
              </a:rPr>
              <a:t>به خريد منزل با دوچرخه </a:t>
            </a:r>
            <a:r>
              <a:rPr lang="fa-IR" dirty="0" smtClean="0">
                <a:cs typeface="B Yagut" panose="00000400000000000000" pitchFamily="2" charset="-78"/>
              </a:rPr>
              <a:t>يا پياده </a:t>
            </a:r>
            <a:r>
              <a:rPr lang="fa-IR" dirty="0">
                <a:cs typeface="B Yagut" panose="00000400000000000000" pitchFamily="2" charset="-78"/>
              </a:rPr>
              <a:t>، </a:t>
            </a:r>
            <a:r>
              <a:rPr lang="fa-IR" dirty="0" smtClean="0">
                <a:cs typeface="B Yagut" panose="00000400000000000000" pitchFamily="2" charset="-78"/>
              </a:rPr>
              <a:t>کمک در کارهای خانه، فوتبال </a:t>
            </a:r>
            <a:r>
              <a:rPr lang="fa-IR" dirty="0">
                <a:cs typeface="B Yagut" panose="00000400000000000000" pitchFamily="2" charset="-78"/>
              </a:rPr>
              <a:t>يا بازي با </a:t>
            </a:r>
            <a:r>
              <a:rPr lang="fa-IR" dirty="0" smtClean="0">
                <a:cs typeface="B Yagut" panose="00000400000000000000" pitchFamily="2" charset="-78"/>
              </a:rPr>
              <a:t>بچه هاي محله، رفتن </a:t>
            </a:r>
            <a:r>
              <a:rPr lang="fa-IR" dirty="0">
                <a:cs typeface="B Yagut" panose="00000400000000000000" pitchFamily="2" charset="-78"/>
              </a:rPr>
              <a:t>به سالن </a:t>
            </a:r>
            <a:r>
              <a:rPr lang="fa-IR" dirty="0" smtClean="0">
                <a:cs typeface="B Yagut" panose="00000400000000000000" pitchFamily="2" charset="-78"/>
              </a:rPr>
              <a:t>ورزشي و ...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هر چه فعالیت ها پرتحرک تر باشد مفید تر است.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577" y="6410406"/>
            <a:ext cx="515154" cy="365125"/>
          </a:xfrm>
        </p:spPr>
        <p:txBody>
          <a:bodyPr/>
          <a:lstStyle/>
          <a:p>
            <a:fld id="{0BD74E15-7655-4B56-89B3-BCF84B579F6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5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07"/>
    </mc:Choice>
    <mc:Fallback xmlns="">
      <p:transition spd="slow" advTm="65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4af39a264d89e3bb629db4f0e4108292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35bb9d9f56ce78ac5dc946025746db5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زنجان</_x062f__x0627__x0646__x0634__x06af__x0627__x0647_>
    <_x0646__x0648__x0639__x0020__x062d__x06cc__x0637__x0647_ xmlns="12fdc5dc-769e-4543-b10d-fbea3dac4417">مراقبت‌هاي ادغام يافته سلامت نوجوانان و مدارس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5NN7CDR5NKU2-831-511</_dlc_DocId>
    <_dlc_DocIdUrl xmlns="1047730d-92e1-4018-9084-d932fd3a7f58">
      <Url>http://www.health.gov.ir/hnd/_layouts/DocIdRedir.aspx?ID=5NN7CDR5NKU2-831-511</Url>
      <Description>5NN7CDR5NKU2-831-511</Description>
    </_dlc_DocIdUrl>
  </documentManagement>
</p:properties>
</file>

<file path=customXml/itemProps1.xml><?xml version="1.0" encoding="utf-8"?>
<ds:datastoreItem xmlns:ds="http://schemas.openxmlformats.org/officeDocument/2006/customXml" ds:itemID="{7B1F8B54-A929-4A38-BAB0-33B7BB06CA60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C5ABE05D-4FFF-42ED-AA58-A25F7D8679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726F2A4-70B9-4AA0-A45E-DE58A9B6E9A2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D2FF50A-561B-4C3D-9409-A395085EF9E8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purl.org/dc/terms/"/>
    <ds:schemaRef ds:uri="12fdc5dc-769e-4543-b10d-fbea3dac4417"/>
    <ds:schemaRef ds:uri="http://purl.org/dc/dcmitype/"/>
    <ds:schemaRef ds:uri="http://schemas.microsoft.com/office/infopath/2007/PartnerControls"/>
    <ds:schemaRef ds:uri="1047730d-92e1-4018-9084-d932fd3a7f5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1440</TotalTime>
  <Words>2168</Words>
  <Application>Microsoft Office PowerPoint</Application>
  <PresentationFormat>Widescreen</PresentationFormat>
  <Paragraphs>207</Paragraphs>
  <Slides>38</Slides>
  <Notes>1</Notes>
  <HiddenSlides>0</HiddenSlides>
  <MMClips>38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B Yagut</vt:lpstr>
      <vt:lpstr>Calibri</vt:lpstr>
      <vt:lpstr>Calibri Light</vt:lpstr>
      <vt:lpstr>Times New Roman</vt:lpstr>
      <vt:lpstr>Office Theme</vt:lpstr>
      <vt:lpstr>مراقبتهای ادغام یافته سلامت نوجوانان و مدارس</vt:lpstr>
      <vt:lpstr>اهداف آموزشی</vt:lpstr>
      <vt:lpstr>ادامه-اهداف آموزشی</vt:lpstr>
      <vt:lpstr>فهرست عناوین</vt:lpstr>
      <vt:lpstr>ادامه - فهرست عناوین</vt:lpstr>
      <vt:lpstr>اهمیت موضوع </vt:lpstr>
      <vt:lpstr>فعاليت بدني و ورزش </vt:lpstr>
      <vt:lpstr>فواید فعالیت بدنی</vt:lpstr>
      <vt:lpstr>انواع فعاليت هاي روزانه يك نوجوان </vt:lpstr>
      <vt:lpstr>انواع فعاليت بدني </vt:lpstr>
      <vt:lpstr>فعاليت بدنی سبک</vt:lpstr>
      <vt:lpstr>فعاليت بدنی با شدت متوسط </vt:lpstr>
      <vt:lpstr>فعاليت بدني شدید  </vt:lpstr>
      <vt:lpstr>وظایف والدین در فعالیت های بدنی</vt:lpstr>
      <vt:lpstr>وظایف والدین در فعالیت های بدنی</vt:lpstr>
      <vt:lpstr>سن شروع برخی فعالیت هاي ورزشی</vt:lpstr>
      <vt:lpstr>ادامه- سن شروع برخی فعالیت هاي ورزشی</vt:lpstr>
      <vt:lpstr>وظایف مربیان مدرسه در فعالیت بدنی</vt:lpstr>
      <vt:lpstr>ادامه-وظایف مربیان مدرسه در فعالیت بدنی</vt:lpstr>
      <vt:lpstr>فعاليت بدني در نوجوانان 5 تا 18 سال </vt:lpstr>
      <vt:lpstr>فعاليتهاي هوازي </vt:lpstr>
      <vt:lpstr>فعاليتهاي قدرتي و تقويت عضلاني </vt:lpstr>
      <vt:lpstr>ادامه- فعاليتهاي قدرتي و تقويت عضلاني </vt:lpstr>
      <vt:lpstr>فعاليتهاي لازم براي تقويت ساختار استخواني</vt:lpstr>
      <vt:lpstr> تمرینات کششی در کلاس  </vt:lpstr>
      <vt:lpstr>دستورالعمل  تمرینات کششی در کلاس</vt:lpstr>
      <vt:lpstr>فوائد تمرینات کششی در کلاس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هرم فعاليت بدنی</vt:lpstr>
      <vt:lpstr>وظایف همکاران در فعالیت های بدنی</vt:lpstr>
      <vt:lpstr>نتیجه گیری </vt:lpstr>
      <vt:lpstr>پرسش و تمرین </vt:lpstr>
      <vt:lpstr>ادامه- پرسش و تمرین</vt:lpstr>
      <vt:lpstr>فهرست منابع</vt:lpstr>
    </vt:vector>
  </TitlesOfParts>
  <Company>MRT www.Win2Farsi.com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تحرک فیزیکی و بدنی در  مدارس  برای نوجوانان</dc:title>
  <dc:creator>asus</dc:creator>
  <cp:lastModifiedBy>USER</cp:lastModifiedBy>
  <cp:revision>262</cp:revision>
  <dcterms:created xsi:type="dcterms:W3CDTF">2017-08-25T14:20:54Z</dcterms:created>
  <dcterms:modified xsi:type="dcterms:W3CDTF">2024-02-12T08:47:59Z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485f3a50-1f9a-46e1-9ab3-a047e1300927</vt:lpwstr>
  </property>
</Properties>
</file>